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0"/>
  </p:notesMasterIdLst>
  <p:sldIdLst>
    <p:sldId id="256" r:id="rId2"/>
    <p:sldId id="271" r:id="rId3"/>
    <p:sldId id="272" r:id="rId4"/>
    <p:sldId id="27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16" y="23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662E5-16F3-4ACC-B37A-696EF8552C7A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28875" y="754063"/>
            <a:ext cx="291465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BD101-569D-4B43-8746-6D91F458E2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2286000"/>
            <a:ext cx="59715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r">
              <a:lnSpc>
                <a:spcPct val="100000"/>
              </a:lnSpc>
              <a:spcBef>
                <a:spcPts val="100"/>
              </a:spcBef>
            </a:pPr>
            <a:r>
              <a:rPr lang="en-US" sz="3200" b="1" spc="40" dirty="0" smtClean="0">
                <a:solidFill>
                  <a:srgbClr val="365F91"/>
                </a:solidFill>
                <a:latin typeface="Arial"/>
                <a:cs typeface="Arial"/>
              </a:rPr>
              <a:t>14. </a:t>
            </a:r>
            <a:r>
              <a:rPr sz="3200" b="1" spc="40" dirty="0" smtClean="0">
                <a:solidFill>
                  <a:srgbClr val="365F91"/>
                </a:solidFill>
                <a:latin typeface="Arial"/>
                <a:cs typeface="Arial"/>
              </a:rPr>
              <a:t>RELATIONAL </a:t>
            </a:r>
            <a:r>
              <a:rPr sz="3200" b="1" spc="-25" dirty="0">
                <a:solidFill>
                  <a:srgbClr val="365F91"/>
                </a:solidFill>
                <a:latin typeface="Arial"/>
                <a:cs typeface="Arial"/>
              </a:rPr>
              <a:t>DATABASE SERVICE</a:t>
            </a:r>
            <a:r>
              <a:rPr sz="3200" b="1" spc="-120" dirty="0">
                <a:solidFill>
                  <a:srgbClr val="365F91"/>
                </a:solidFill>
                <a:latin typeface="Arial"/>
                <a:cs typeface="Arial"/>
              </a:rPr>
              <a:t> </a:t>
            </a:r>
            <a:r>
              <a:rPr sz="3200" b="1" spc="-35" dirty="0">
                <a:solidFill>
                  <a:srgbClr val="365F91"/>
                </a:solidFill>
                <a:latin typeface="Arial"/>
                <a:cs typeface="Arial"/>
              </a:rPr>
              <a:t>(RDS)</a:t>
            </a:r>
            <a:endParaRPr sz="3200" dirty="0">
              <a:latin typeface="Arial"/>
              <a:cs typeface="Arial"/>
            </a:endParaRPr>
          </a:p>
          <a:p>
            <a:pPr algn="r">
              <a:lnSpc>
                <a:spcPct val="100000"/>
              </a:lnSpc>
              <a:spcBef>
                <a:spcPts val="30"/>
              </a:spcBef>
            </a:pP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694" y="1239520"/>
            <a:ext cx="6785609" cy="8590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709284"/>
            <a:ext cx="5614035" cy="11131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spc="-55" dirty="0">
                <a:latin typeface="Georgia"/>
                <a:cs typeface="Georgia"/>
              </a:rPr>
              <a:t>Under </a:t>
            </a:r>
            <a:r>
              <a:rPr sz="1400" spc="-75" dirty="0">
                <a:latin typeface="Georgia"/>
                <a:cs typeface="Georgia"/>
              </a:rPr>
              <a:t>database </a:t>
            </a:r>
            <a:r>
              <a:rPr sz="1400" spc="-65" dirty="0">
                <a:latin typeface="Georgia"/>
                <a:cs typeface="Georgia"/>
              </a:rPr>
              <a:t>options, </a:t>
            </a: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80" dirty="0">
                <a:latin typeface="Georgia"/>
                <a:cs typeface="Georgia"/>
              </a:rPr>
              <a:t>database </a:t>
            </a:r>
            <a:r>
              <a:rPr sz="1400" spc="-105" dirty="0">
                <a:latin typeface="Georgia"/>
                <a:cs typeface="Georgia"/>
              </a:rPr>
              <a:t>name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80" dirty="0">
                <a:latin typeface="Georgia"/>
                <a:cs typeface="Georgia"/>
              </a:rPr>
              <a:t>be </a:t>
            </a:r>
            <a:r>
              <a:rPr sz="1400" spc="-60" dirty="0">
                <a:latin typeface="Georgia"/>
                <a:cs typeface="Georgia"/>
              </a:rPr>
              <a:t>created </a:t>
            </a:r>
            <a:r>
              <a:rPr sz="1400" spc="-45" dirty="0">
                <a:latin typeface="Georgia"/>
                <a:cs typeface="Georgia"/>
              </a:rPr>
              <a:t>with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55" dirty="0">
                <a:latin typeface="Georgia"/>
                <a:cs typeface="Georgia"/>
              </a:rPr>
              <a:t>the rds  </a:t>
            </a:r>
            <a:r>
              <a:rPr sz="1400" spc="-70" dirty="0">
                <a:latin typeface="Georgia"/>
                <a:cs typeface="Georgia"/>
              </a:rPr>
              <a:t>instance.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65" dirty="0">
                <a:latin typeface="Georgia"/>
                <a:cs typeface="Georgia"/>
              </a:rPr>
              <a:t>Database </a:t>
            </a:r>
            <a:r>
              <a:rPr sz="1400" spc="-55" dirty="0">
                <a:latin typeface="Georgia"/>
                <a:cs typeface="Georgia"/>
              </a:rPr>
              <a:t>port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70" dirty="0">
                <a:latin typeface="Georgia"/>
                <a:cs typeface="Georgia"/>
              </a:rPr>
              <a:t>run </a:t>
            </a:r>
            <a:r>
              <a:rPr sz="1400" spc="-30" dirty="0">
                <a:latin typeface="Georgia"/>
                <a:cs typeface="Georgia"/>
              </a:rPr>
              <a:t>RDS</a:t>
            </a:r>
            <a:r>
              <a:rPr sz="1400" spc="2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Choose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65" dirty="0">
                <a:latin typeface="Georgia"/>
                <a:cs typeface="Georgia"/>
              </a:rPr>
              <a:t>Parameter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55" dirty="0">
                <a:latin typeface="Georgia"/>
                <a:cs typeface="Georgia"/>
              </a:rPr>
              <a:t>Option</a:t>
            </a:r>
            <a:r>
              <a:rPr sz="1400" spc="2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groups.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Choose </a:t>
            </a:r>
            <a:r>
              <a:rPr sz="1400" spc="-55" dirty="0">
                <a:latin typeface="Georgia"/>
                <a:cs typeface="Georgia"/>
              </a:rPr>
              <a:t>Disable </a:t>
            </a:r>
            <a:r>
              <a:rPr sz="1400" dirty="0">
                <a:latin typeface="Georgia"/>
                <a:cs typeface="Georgia"/>
              </a:rPr>
              <a:t>IAM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12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authentication.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5490" y="1347470"/>
            <a:ext cx="6950075" cy="9168130"/>
            <a:chOff x="745490" y="890320"/>
            <a:chExt cx="6950075" cy="9168130"/>
          </a:xfrm>
        </p:grpSpPr>
        <p:sp>
          <p:nvSpPr>
            <p:cNvPr id="3" name="object 3"/>
            <p:cNvSpPr/>
            <p:nvPr/>
          </p:nvSpPr>
          <p:spPr>
            <a:xfrm>
              <a:off x="745490" y="890320"/>
              <a:ext cx="6520815" cy="86622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6145022"/>
              <a:ext cx="5981700" cy="21139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5712333"/>
            <a:ext cx="472059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Georgia"/>
                <a:cs typeface="Georgia"/>
              </a:rPr>
              <a:t>We </a:t>
            </a:r>
            <a:r>
              <a:rPr sz="1350" spc="-75" dirty="0">
                <a:latin typeface="Georgia"/>
                <a:cs typeface="Georgia"/>
              </a:rPr>
              <a:t>can </a:t>
            </a:r>
            <a:r>
              <a:rPr sz="1350" spc="-60" dirty="0">
                <a:latin typeface="Georgia"/>
                <a:cs typeface="Georgia"/>
              </a:rPr>
              <a:t>specify </a:t>
            </a:r>
            <a:r>
              <a:rPr sz="1350" spc="-55" dirty="0">
                <a:latin typeface="Georgia"/>
                <a:cs typeface="Georgia"/>
              </a:rPr>
              <a:t>the encryption, if </a:t>
            </a:r>
            <a:r>
              <a:rPr sz="1350" spc="-50" dirty="0">
                <a:latin typeface="Georgia"/>
                <a:cs typeface="Georgia"/>
              </a:rPr>
              <a:t>we </a:t>
            </a:r>
            <a:r>
              <a:rPr sz="1350" spc="-85" dirty="0">
                <a:latin typeface="Georgia"/>
                <a:cs typeface="Georgia"/>
              </a:rPr>
              <a:t>need </a:t>
            </a:r>
            <a:r>
              <a:rPr sz="1350" spc="-55" dirty="0">
                <a:latin typeface="Georgia"/>
                <a:cs typeface="Georgia"/>
              </a:rPr>
              <a:t>for the </a:t>
            </a:r>
            <a:r>
              <a:rPr sz="1350" spc="-75" dirty="0">
                <a:latin typeface="Georgia"/>
                <a:cs typeface="Georgia"/>
              </a:rPr>
              <a:t>database</a:t>
            </a:r>
            <a:r>
              <a:rPr sz="1350" spc="-70" dirty="0">
                <a:latin typeface="Georgia"/>
                <a:cs typeface="Georgia"/>
              </a:rPr>
              <a:t> </a:t>
            </a:r>
            <a:r>
              <a:rPr sz="1350" spc="-65" dirty="0">
                <a:latin typeface="Georgia"/>
                <a:cs typeface="Georgia"/>
              </a:rPr>
              <a:t>instance.</a:t>
            </a:r>
            <a:endParaRPr sz="1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112010"/>
            <a:ext cx="5981700" cy="3679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7021956"/>
            <a:ext cx="5981700" cy="145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01420"/>
            <a:ext cx="5788660" cy="7035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spc="-55" dirty="0">
                <a:latin typeface="Georgia"/>
                <a:cs typeface="Georgia"/>
              </a:rPr>
              <a:t>Under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80" dirty="0">
                <a:latin typeface="Georgia"/>
                <a:cs typeface="Georgia"/>
              </a:rPr>
              <a:t>Backup </a:t>
            </a:r>
            <a:r>
              <a:rPr sz="1400" spc="-65" dirty="0">
                <a:latin typeface="Georgia"/>
                <a:cs typeface="Georgia"/>
              </a:rPr>
              <a:t>section, </a:t>
            </a: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80" dirty="0">
                <a:latin typeface="Georgia"/>
                <a:cs typeface="Georgia"/>
              </a:rPr>
              <a:t>backup, </a:t>
            </a:r>
            <a:r>
              <a:rPr sz="1400" spc="-60" dirty="0">
                <a:latin typeface="Georgia"/>
                <a:cs typeface="Georgia"/>
              </a:rPr>
              <a:t>monitoring,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80" dirty="0">
                <a:latin typeface="Georgia"/>
                <a:cs typeface="Georgia"/>
              </a:rPr>
              <a:t>maintenance</a:t>
            </a:r>
            <a:r>
              <a:rPr sz="1400" spc="-4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details.</a:t>
            </a:r>
            <a:endParaRPr sz="1400" dirty="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0" dirty="0">
                <a:latin typeface="Georgia"/>
                <a:cs typeface="Georgia"/>
              </a:rPr>
              <a:t>Like </a:t>
            </a:r>
            <a:r>
              <a:rPr sz="1400" spc="-65" dirty="0">
                <a:latin typeface="Georgia"/>
                <a:cs typeface="Georgia"/>
              </a:rPr>
              <a:t>how </a:t>
            </a:r>
            <a:r>
              <a:rPr sz="1400" spc="-80" dirty="0">
                <a:latin typeface="Georgia"/>
                <a:cs typeface="Georgia"/>
              </a:rPr>
              <a:t>many </a:t>
            </a:r>
            <a:r>
              <a:rPr sz="1400" spc="-60" dirty="0">
                <a:latin typeface="Georgia"/>
                <a:cs typeface="Georgia"/>
              </a:rPr>
              <a:t>days </a:t>
            </a:r>
            <a:r>
              <a:rPr sz="1400" spc="-65" dirty="0">
                <a:latin typeface="Georgia"/>
                <a:cs typeface="Georgia"/>
              </a:rPr>
              <a:t>of </a:t>
            </a:r>
            <a:r>
              <a:rPr sz="1400" spc="-80" dirty="0">
                <a:latin typeface="Georgia"/>
                <a:cs typeface="Georgia"/>
              </a:rPr>
              <a:t>backups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90" dirty="0">
                <a:latin typeface="Georgia"/>
                <a:cs typeface="Georgia"/>
              </a:rPr>
              <a:t>need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50" dirty="0">
                <a:latin typeface="Georgia"/>
                <a:cs typeface="Georgia"/>
              </a:rPr>
              <a:t>this </a:t>
            </a:r>
            <a:r>
              <a:rPr sz="1400" spc="-30" dirty="0">
                <a:latin typeface="Georgia"/>
                <a:cs typeface="Georgia"/>
              </a:rPr>
              <a:t>RDS</a:t>
            </a:r>
            <a:r>
              <a:rPr sz="1400" spc="204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instance.</a:t>
            </a:r>
            <a:endParaRPr sz="1400" dirty="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75" dirty="0">
                <a:latin typeface="Georgia"/>
                <a:cs typeface="Georgia"/>
              </a:rPr>
              <a:t>Backup </a:t>
            </a:r>
            <a:r>
              <a:rPr sz="1400" spc="-65" dirty="0">
                <a:latin typeface="Georgia"/>
                <a:cs typeface="Georgia"/>
              </a:rPr>
              <a:t>window </a:t>
            </a:r>
            <a:r>
              <a:rPr sz="1400" spc="-75" dirty="0">
                <a:latin typeface="Georgia"/>
                <a:cs typeface="Georgia"/>
              </a:rPr>
              <a:t>period time </a:t>
            </a:r>
            <a:r>
              <a:rPr sz="1400" spc="-90" dirty="0">
                <a:latin typeface="Georgia"/>
                <a:cs typeface="Georgia"/>
              </a:rPr>
              <a:t>and</a:t>
            </a:r>
            <a:r>
              <a:rPr sz="1400" spc="8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duration.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387464"/>
            <a:ext cx="5245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latin typeface="Georgia"/>
                <a:cs typeface="Georgia"/>
              </a:rPr>
              <a:t>Choose </a:t>
            </a:r>
            <a:r>
              <a:rPr sz="1400" spc="-55" dirty="0">
                <a:latin typeface="Georgia"/>
                <a:cs typeface="Georgia"/>
              </a:rPr>
              <a:t>the monitoring </a:t>
            </a:r>
            <a:r>
              <a:rPr sz="1400" spc="-95" dirty="0">
                <a:latin typeface="Georgia"/>
                <a:cs typeface="Georgia"/>
              </a:rPr>
              <a:t>mode </a:t>
            </a:r>
            <a:r>
              <a:rPr sz="1400" spc="-75" dirty="0">
                <a:latin typeface="Georgia"/>
                <a:cs typeface="Georgia"/>
              </a:rPr>
              <a:t>as enable Enhanced </a:t>
            </a:r>
            <a:r>
              <a:rPr sz="1400" spc="-55" dirty="0">
                <a:latin typeface="Georgia"/>
                <a:cs typeface="Georgia"/>
              </a:rPr>
              <a:t>monitoring </a:t>
            </a:r>
            <a:r>
              <a:rPr sz="1400" spc="-45" dirty="0">
                <a:latin typeface="Georgia"/>
                <a:cs typeface="Georgia"/>
              </a:rPr>
              <a:t>or</a:t>
            </a:r>
            <a:r>
              <a:rPr sz="1400" spc="12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disable.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543051"/>
            <a:ext cx="5981700" cy="2419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972684"/>
            <a:ext cx="5981700" cy="316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15390"/>
            <a:ext cx="49968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45" dirty="0">
                <a:latin typeface="Georgia"/>
                <a:cs typeface="Georgia"/>
              </a:rPr>
              <a:t>Select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60" dirty="0">
                <a:latin typeface="Georgia"/>
                <a:cs typeface="Georgia"/>
              </a:rPr>
              <a:t>which</a:t>
            </a:r>
            <a:r>
              <a:rPr sz="1350" spc="15" dirty="0">
                <a:latin typeface="Georgia"/>
                <a:cs typeface="Georgia"/>
              </a:rPr>
              <a:t> </a:t>
            </a:r>
            <a:r>
              <a:rPr sz="1350" spc="-25" dirty="0">
                <a:latin typeface="Georgia"/>
                <a:cs typeface="Georgia"/>
              </a:rPr>
              <a:t>logs</a:t>
            </a:r>
            <a:r>
              <a:rPr sz="1350" spc="5" dirty="0">
                <a:latin typeface="Georgia"/>
                <a:cs typeface="Georgia"/>
              </a:rPr>
              <a:t> </a:t>
            </a:r>
            <a:r>
              <a:rPr sz="1350" spc="-75" dirty="0">
                <a:latin typeface="Georgia"/>
                <a:cs typeface="Georgia"/>
              </a:rPr>
              <a:t>from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45" dirty="0">
                <a:latin typeface="Georgia"/>
                <a:cs typeface="Georgia"/>
              </a:rPr>
              <a:t>your</a:t>
            </a:r>
            <a:r>
              <a:rPr sz="1350" spc="15" dirty="0">
                <a:latin typeface="Georgia"/>
                <a:cs typeface="Georgia"/>
              </a:rPr>
              <a:t> </a:t>
            </a:r>
            <a:r>
              <a:rPr sz="1350" spc="-90" dirty="0">
                <a:latin typeface="Georgia"/>
                <a:cs typeface="Georgia"/>
              </a:rPr>
              <a:t>db</a:t>
            </a:r>
            <a:r>
              <a:rPr sz="1350" spc="20" dirty="0">
                <a:latin typeface="Georgia"/>
                <a:cs typeface="Georgia"/>
              </a:rPr>
              <a:t> </a:t>
            </a:r>
            <a:r>
              <a:rPr sz="1350" spc="-45" dirty="0">
                <a:latin typeface="Georgia"/>
                <a:cs typeface="Georgia"/>
              </a:rPr>
              <a:t>server</a:t>
            </a:r>
            <a:r>
              <a:rPr sz="1350" spc="15" dirty="0">
                <a:latin typeface="Georgia"/>
                <a:cs typeface="Georgia"/>
              </a:rPr>
              <a:t> </a:t>
            </a:r>
            <a:r>
              <a:rPr sz="1350" spc="-35" dirty="0">
                <a:latin typeface="Georgia"/>
                <a:cs typeface="Georgia"/>
              </a:rPr>
              <a:t>to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45" dirty="0">
                <a:latin typeface="Georgia"/>
                <a:cs typeface="Georgia"/>
              </a:rPr>
              <a:t>export</a:t>
            </a:r>
            <a:r>
              <a:rPr sz="1350" spc="20" dirty="0">
                <a:latin typeface="Georgia"/>
                <a:cs typeface="Georgia"/>
              </a:rPr>
              <a:t> </a:t>
            </a:r>
            <a:r>
              <a:rPr sz="1350" spc="-35" dirty="0">
                <a:latin typeface="Georgia"/>
                <a:cs typeface="Georgia"/>
              </a:rPr>
              <a:t>to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65" dirty="0">
                <a:latin typeface="Georgia"/>
                <a:cs typeface="Georgia"/>
              </a:rPr>
              <a:t>cloud</a:t>
            </a:r>
            <a:r>
              <a:rPr sz="1350" spc="20" dirty="0">
                <a:latin typeface="Georgia"/>
                <a:cs typeface="Georgia"/>
              </a:rPr>
              <a:t> </a:t>
            </a:r>
            <a:r>
              <a:rPr sz="1350" spc="-55" dirty="0">
                <a:latin typeface="Georgia"/>
                <a:cs typeface="Georgia"/>
              </a:rPr>
              <a:t>watch</a:t>
            </a:r>
            <a:r>
              <a:rPr sz="1350" dirty="0">
                <a:latin typeface="Georgia"/>
                <a:cs typeface="Georgia"/>
              </a:rPr>
              <a:t> </a:t>
            </a:r>
            <a:r>
              <a:rPr sz="1350" spc="-50" dirty="0">
                <a:latin typeface="Georgia"/>
                <a:cs typeface="Georgia"/>
              </a:rPr>
              <a:t>service.</a:t>
            </a:r>
            <a:endParaRPr sz="135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069816"/>
            <a:ext cx="4893945" cy="7054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400" spc="-55" dirty="0">
                <a:latin typeface="Georgia"/>
                <a:cs typeface="Georgia"/>
              </a:rPr>
              <a:t>Under </a:t>
            </a:r>
            <a:r>
              <a:rPr sz="1400" spc="-80" dirty="0">
                <a:latin typeface="Georgia"/>
                <a:cs typeface="Georgia"/>
              </a:rPr>
              <a:t>maintenance </a:t>
            </a:r>
            <a:r>
              <a:rPr sz="1400" spc="-55" dirty="0">
                <a:latin typeface="Georgia"/>
                <a:cs typeface="Georgia"/>
              </a:rPr>
              <a:t>section </a:t>
            </a:r>
            <a:r>
              <a:rPr sz="1400" spc="-70" dirty="0">
                <a:latin typeface="Georgia"/>
                <a:cs typeface="Georgia"/>
              </a:rPr>
              <a:t>choose </a:t>
            </a:r>
            <a:r>
              <a:rPr sz="1400" spc="-40" dirty="0">
                <a:latin typeface="Georgia"/>
                <a:cs typeface="Georgia"/>
              </a:rPr>
              <a:t>following</a:t>
            </a:r>
            <a:r>
              <a:rPr sz="1400" spc="-1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things.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50" dirty="0">
                <a:latin typeface="Georgia"/>
                <a:cs typeface="Georgia"/>
              </a:rPr>
              <a:t>Minor </a:t>
            </a:r>
            <a:r>
              <a:rPr sz="1400" spc="-65" dirty="0">
                <a:latin typeface="Georgia"/>
                <a:cs typeface="Georgia"/>
              </a:rPr>
              <a:t>upgrades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5" dirty="0">
                <a:latin typeface="Georgia"/>
                <a:cs typeface="Georgia"/>
              </a:rPr>
              <a:t>patches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80" dirty="0">
                <a:latin typeface="Georgia"/>
                <a:cs typeface="Georgia"/>
              </a:rPr>
              <a:t>be </a:t>
            </a:r>
            <a:r>
              <a:rPr sz="1400" spc="-60" dirty="0">
                <a:latin typeface="Georgia"/>
                <a:cs typeface="Georgia"/>
              </a:rPr>
              <a:t>installed </a:t>
            </a:r>
            <a:r>
              <a:rPr sz="1400" spc="-45" dirty="0">
                <a:latin typeface="Georgia"/>
                <a:cs typeface="Georgia"/>
              </a:rPr>
              <a:t>or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not.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70" dirty="0">
                <a:latin typeface="Georgia"/>
                <a:cs typeface="Georgia"/>
              </a:rPr>
              <a:t>when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50" dirty="0">
                <a:latin typeface="Georgia"/>
                <a:cs typeface="Georgia"/>
              </a:rPr>
              <a:t>install </a:t>
            </a:r>
            <a:r>
              <a:rPr sz="1400" spc="-65" dirty="0">
                <a:latin typeface="Georgia"/>
                <a:cs typeface="Georgia"/>
              </a:rPr>
              <a:t>upgrades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70" dirty="0">
                <a:latin typeface="Georgia"/>
                <a:cs typeface="Georgia"/>
              </a:rPr>
              <a:t>patches in </a:t>
            </a:r>
            <a:r>
              <a:rPr sz="1400" spc="45" dirty="0">
                <a:latin typeface="Georgia"/>
                <a:cs typeface="Georgia"/>
              </a:rPr>
              <a:t>UTC</a:t>
            </a:r>
            <a:r>
              <a:rPr sz="1400" spc="39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format.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704975"/>
            <a:ext cx="5981700" cy="163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331589"/>
            <a:ext cx="5981700" cy="283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38885"/>
            <a:ext cx="5436870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65" dirty="0">
                <a:latin typeface="Georgia"/>
                <a:cs typeface="Georgia"/>
              </a:rPr>
              <a:t>deletion </a:t>
            </a:r>
            <a:r>
              <a:rPr sz="1400" spc="-55" dirty="0">
                <a:latin typeface="Georgia"/>
                <a:cs typeface="Georgia"/>
              </a:rPr>
              <a:t>protection, </a:t>
            </a:r>
            <a:r>
              <a:rPr sz="1400" spc="-65" dirty="0">
                <a:latin typeface="Georgia"/>
                <a:cs typeface="Georgia"/>
              </a:rPr>
              <a:t>then </a:t>
            </a:r>
            <a:r>
              <a:rPr sz="1400" spc="-45" dirty="0">
                <a:latin typeface="Georgia"/>
                <a:cs typeface="Georgia"/>
              </a:rPr>
              <a:t>click </a:t>
            </a:r>
            <a:r>
              <a:rPr sz="1400" spc="-80" dirty="0">
                <a:latin typeface="Georgia"/>
                <a:cs typeface="Georgia"/>
              </a:rPr>
              <a:t>on </a:t>
            </a:r>
            <a:r>
              <a:rPr sz="1400" spc="-45" dirty="0">
                <a:latin typeface="Georgia"/>
                <a:cs typeface="Georgia"/>
              </a:rPr>
              <a:t>Create </a:t>
            </a:r>
            <a:r>
              <a:rPr sz="1400" spc="-65" dirty="0">
                <a:latin typeface="Georgia"/>
                <a:cs typeface="Georgia"/>
              </a:rPr>
              <a:t>Database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60" dirty="0">
                <a:latin typeface="Georgia"/>
                <a:cs typeface="Georgia"/>
              </a:rPr>
              <a:t>create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25" dirty="0">
                <a:latin typeface="Georgia"/>
                <a:cs typeface="Georgia"/>
              </a:rPr>
              <a:t>DB  </a:t>
            </a:r>
            <a:r>
              <a:rPr sz="1400" spc="-50" dirty="0">
                <a:latin typeface="Georgia"/>
                <a:cs typeface="Georgia"/>
              </a:rPr>
              <a:t>server.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3697351"/>
            <a:ext cx="392302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5" dirty="0">
                <a:latin typeface="Georgia"/>
                <a:cs typeface="Georgia"/>
              </a:rPr>
              <a:t>Click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on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View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your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Instances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to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see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the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instances.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614805"/>
            <a:ext cx="5981700" cy="326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362828"/>
            <a:ext cx="5981700" cy="1376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529703"/>
            <a:ext cx="5981700" cy="1336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208405"/>
            <a:ext cx="43440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Georgia"/>
                <a:cs typeface="Georgia"/>
              </a:rPr>
              <a:t>It</a:t>
            </a:r>
            <a:r>
              <a:rPr sz="1400" dirty="0">
                <a:latin typeface="Georgia"/>
                <a:cs typeface="Georgia"/>
              </a:rPr>
              <a:t> </a:t>
            </a:r>
            <a:r>
              <a:rPr sz="1400" spc="-25" dirty="0">
                <a:latin typeface="Georgia"/>
                <a:cs typeface="Georgia"/>
              </a:rPr>
              <a:t>will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display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all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the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configuration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details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of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the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server.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930266"/>
            <a:ext cx="48418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Georgia"/>
                <a:cs typeface="Georgia"/>
              </a:rPr>
              <a:t>Go</a:t>
            </a:r>
            <a:r>
              <a:rPr sz="1350" spc="5" dirty="0">
                <a:latin typeface="Georgia"/>
                <a:cs typeface="Georgia"/>
              </a:rPr>
              <a:t> </a:t>
            </a:r>
            <a:r>
              <a:rPr sz="1350" spc="-35" dirty="0">
                <a:latin typeface="Georgia"/>
                <a:cs typeface="Georgia"/>
              </a:rPr>
              <a:t>to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60" dirty="0">
                <a:latin typeface="Georgia"/>
                <a:cs typeface="Georgia"/>
              </a:rPr>
              <a:t>Instances</a:t>
            </a:r>
            <a:r>
              <a:rPr sz="1350" spc="5" dirty="0">
                <a:latin typeface="Georgia"/>
                <a:cs typeface="Georgia"/>
              </a:rPr>
              <a:t> </a:t>
            </a:r>
            <a:r>
              <a:rPr sz="1350" spc="-70" dirty="0">
                <a:latin typeface="Georgia"/>
                <a:cs typeface="Georgia"/>
              </a:rPr>
              <a:t>from</a:t>
            </a:r>
            <a:r>
              <a:rPr sz="1350" dirty="0">
                <a:latin typeface="Georgia"/>
                <a:cs typeface="Georgia"/>
              </a:rPr>
              <a:t> </a:t>
            </a:r>
            <a:r>
              <a:rPr sz="1350" spc="-55" dirty="0">
                <a:latin typeface="Georgia"/>
                <a:cs typeface="Georgia"/>
              </a:rPr>
              <a:t>the</a:t>
            </a:r>
            <a:r>
              <a:rPr sz="1350" spc="15" dirty="0">
                <a:latin typeface="Georgia"/>
                <a:cs typeface="Georgia"/>
              </a:rPr>
              <a:t> </a:t>
            </a:r>
            <a:r>
              <a:rPr sz="1350" spc="-40" dirty="0">
                <a:latin typeface="Georgia"/>
                <a:cs typeface="Georgia"/>
              </a:rPr>
              <a:t>left</a:t>
            </a:r>
            <a:r>
              <a:rPr sz="1350" dirty="0">
                <a:latin typeface="Georgia"/>
                <a:cs typeface="Georgia"/>
              </a:rPr>
              <a:t> </a:t>
            </a:r>
            <a:r>
              <a:rPr sz="1350" spc="-90" dirty="0">
                <a:latin typeface="Georgia"/>
                <a:cs typeface="Georgia"/>
              </a:rPr>
              <a:t>pane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35" dirty="0">
                <a:latin typeface="Georgia"/>
                <a:cs typeface="Georgia"/>
              </a:rPr>
              <a:t>to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65" dirty="0">
                <a:latin typeface="Georgia"/>
                <a:cs typeface="Georgia"/>
              </a:rPr>
              <a:t>see</a:t>
            </a:r>
            <a:r>
              <a:rPr sz="1350" dirty="0">
                <a:latin typeface="Georgia"/>
                <a:cs typeface="Georgia"/>
              </a:rPr>
              <a:t> </a:t>
            </a:r>
            <a:r>
              <a:rPr sz="1350" spc="-55" dirty="0">
                <a:latin typeface="Georgia"/>
                <a:cs typeface="Georgia"/>
              </a:rPr>
              <a:t>the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65" dirty="0">
                <a:latin typeface="Georgia"/>
                <a:cs typeface="Georgia"/>
              </a:rPr>
              <a:t>instance</a:t>
            </a:r>
            <a:r>
              <a:rPr sz="1350" spc="10" dirty="0">
                <a:latin typeface="Georgia"/>
                <a:cs typeface="Georgia"/>
              </a:rPr>
              <a:t> </a:t>
            </a:r>
            <a:r>
              <a:rPr sz="1350" spc="-55" dirty="0">
                <a:latin typeface="Georgia"/>
                <a:cs typeface="Georgia"/>
              </a:rPr>
              <a:t>creation</a:t>
            </a:r>
            <a:r>
              <a:rPr sz="1350" spc="15" dirty="0">
                <a:latin typeface="Georgia"/>
                <a:cs typeface="Georgia"/>
              </a:rPr>
              <a:t> </a:t>
            </a:r>
            <a:r>
              <a:rPr sz="1350" spc="-55" dirty="0">
                <a:latin typeface="Georgia"/>
                <a:cs typeface="Georgia"/>
              </a:rPr>
              <a:t>status.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094601"/>
            <a:ext cx="46501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latin typeface="Georgia"/>
                <a:cs typeface="Georgia"/>
              </a:rPr>
              <a:t>Once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60" dirty="0">
                <a:latin typeface="Georgia"/>
                <a:cs typeface="Georgia"/>
              </a:rPr>
              <a:t>creation </a:t>
            </a:r>
            <a:r>
              <a:rPr sz="1400" spc="-75" dirty="0">
                <a:latin typeface="Georgia"/>
                <a:cs typeface="Georgia"/>
              </a:rPr>
              <a:t>completed,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50" dirty="0">
                <a:latin typeface="Georgia"/>
                <a:cs typeface="Georgia"/>
              </a:rPr>
              <a:t>status </a:t>
            </a:r>
            <a:r>
              <a:rPr sz="1400" spc="-25" dirty="0">
                <a:latin typeface="Georgia"/>
                <a:cs typeface="Georgia"/>
              </a:rPr>
              <a:t>will </a:t>
            </a:r>
            <a:r>
              <a:rPr sz="1400" spc="-60" dirty="0">
                <a:latin typeface="Georgia"/>
                <a:cs typeface="Georgia"/>
              </a:rPr>
              <a:t>show </a:t>
            </a:r>
            <a:r>
              <a:rPr sz="1400" spc="-75" dirty="0">
                <a:latin typeface="Georgia"/>
                <a:cs typeface="Georgia"/>
              </a:rPr>
              <a:t>as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available.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562600" y="5410200"/>
            <a:ext cx="76200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638800" y="7620000"/>
            <a:ext cx="76200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705229"/>
            <a:ext cx="5981700" cy="1414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305553"/>
            <a:ext cx="5981700" cy="2306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67713"/>
            <a:ext cx="50311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Georgia"/>
                <a:cs typeface="Georgia"/>
              </a:rPr>
              <a:t>Next,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click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on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the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database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20" dirty="0">
                <a:latin typeface="Georgia"/>
                <a:cs typeface="Georgia"/>
              </a:rPr>
              <a:t>tag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105" dirty="0">
                <a:latin typeface="Georgia"/>
                <a:cs typeface="Georgia"/>
              </a:rPr>
              <a:t>name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to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15" dirty="0">
                <a:latin typeface="Georgia"/>
                <a:cs typeface="Georgia"/>
              </a:rPr>
              <a:t>go</a:t>
            </a:r>
            <a:r>
              <a:rPr sz="1400" spc="2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to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the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90" dirty="0">
                <a:latin typeface="Georgia"/>
                <a:cs typeface="Georgia"/>
              </a:rPr>
              <a:t>db</a:t>
            </a:r>
            <a:r>
              <a:rPr sz="1400" spc="20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server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details.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3476370"/>
            <a:ext cx="5348605" cy="4362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0"/>
              </a:spcBef>
            </a:pPr>
            <a:r>
              <a:rPr sz="1400" spc="-80" dirty="0">
                <a:latin typeface="Georgia"/>
                <a:cs typeface="Georgia"/>
              </a:rPr>
              <a:t>Summary </a:t>
            </a:r>
            <a:r>
              <a:rPr sz="1400" spc="-60" dirty="0">
                <a:latin typeface="Georgia"/>
                <a:cs typeface="Georgia"/>
              </a:rPr>
              <a:t>page </a:t>
            </a:r>
            <a:r>
              <a:rPr sz="1400" spc="-25" dirty="0">
                <a:latin typeface="Georgia"/>
                <a:cs typeface="Georgia"/>
              </a:rPr>
              <a:t>will </a:t>
            </a:r>
            <a:r>
              <a:rPr sz="1400" spc="-85" dirty="0">
                <a:latin typeface="Georgia"/>
                <a:cs typeface="Georgia"/>
              </a:rPr>
              <a:t>open, </a:t>
            </a:r>
            <a:r>
              <a:rPr sz="1400" spc="-75" dirty="0">
                <a:latin typeface="Georgia"/>
                <a:cs typeface="Georgia"/>
              </a:rPr>
              <a:t>on </a:t>
            </a:r>
            <a:r>
              <a:rPr sz="1400" spc="-50" dirty="0">
                <a:latin typeface="Georgia"/>
                <a:cs typeface="Georgia"/>
              </a:rPr>
              <a:t>that </a:t>
            </a:r>
            <a:r>
              <a:rPr sz="1400" spc="-60" dirty="0">
                <a:latin typeface="Georgia"/>
                <a:cs typeface="Georgia"/>
              </a:rPr>
              <a:t>page </a:t>
            </a:r>
            <a:r>
              <a:rPr sz="1400" spc="-90" dirty="0">
                <a:latin typeface="Georgia"/>
                <a:cs typeface="Georgia"/>
              </a:rPr>
              <a:t>come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55" dirty="0">
                <a:latin typeface="Georgia"/>
                <a:cs typeface="Georgia"/>
              </a:rPr>
              <a:t>Connect section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70" dirty="0">
                <a:latin typeface="Georgia"/>
                <a:cs typeface="Georgia"/>
              </a:rPr>
              <a:t>see </a:t>
            </a:r>
            <a:r>
              <a:rPr sz="1400" spc="-55" dirty="0">
                <a:latin typeface="Georgia"/>
                <a:cs typeface="Georgia"/>
              </a:rPr>
              <a:t>the  </a:t>
            </a:r>
            <a:r>
              <a:rPr sz="1400" spc="-65" dirty="0">
                <a:latin typeface="Georgia"/>
                <a:cs typeface="Georgia"/>
              </a:rPr>
              <a:t>connection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details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to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connect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to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the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database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server.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969632"/>
            <a:ext cx="5812155" cy="19729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70485">
              <a:lnSpc>
                <a:spcPts val="1550"/>
              </a:lnSpc>
              <a:spcBef>
                <a:spcPts val="260"/>
              </a:spcBef>
            </a:pPr>
            <a:r>
              <a:rPr sz="1400" spc="-40" dirty="0">
                <a:latin typeface="Georgia"/>
                <a:cs typeface="Georgia"/>
              </a:rPr>
              <a:t>Copy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65" dirty="0">
                <a:latin typeface="Georgia"/>
                <a:cs typeface="Georgia"/>
              </a:rPr>
              <a:t>Endpoint </a:t>
            </a:r>
            <a:r>
              <a:rPr sz="1400" spc="-70" dirty="0">
                <a:latin typeface="Georgia"/>
                <a:cs typeface="Georgia"/>
              </a:rPr>
              <a:t>of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90" dirty="0">
                <a:latin typeface="Georgia"/>
                <a:cs typeface="Georgia"/>
              </a:rPr>
              <a:t>db </a:t>
            </a:r>
            <a:r>
              <a:rPr sz="1400" spc="-50" dirty="0">
                <a:latin typeface="Georgia"/>
                <a:cs typeface="Georgia"/>
              </a:rPr>
              <a:t>server, </a:t>
            </a:r>
            <a:r>
              <a:rPr sz="1400" spc="-25" dirty="0">
                <a:latin typeface="Georgia"/>
                <a:cs typeface="Georgia"/>
              </a:rPr>
              <a:t>will </a:t>
            </a:r>
            <a:r>
              <a:rPr sz="1400" spc="-80" dirty="0">
                <a:latin typeface="Georgia"/>
                <a:cs typeface="Georgia"/>
              </a:rPr>
              <a:t>use </a:t>
            </a:r>
            <a:r>
              <a:rPr sz="1400" spc="-50" dirty="0">
                <a:latin typeface="Georgia"/>
                <a:cs typeface="Georgia"/>
              </a:rPr>
              <a:t>this </a:t>
            </a:r>
            <a:r>
              <a:rPr sz="1400" spc="-90" dirty="0">
                <a:latin typeface="Georgia"/>
                <a:cs typeface="Georgia"/>
              </a:rPr>
              <a:t>db </a:t>
            </a:r>
            <a:r>
              <a:rPr sz="1400" spc="-75" dirty="0">
                <a:latin typeface="Georgia"/>
                <a:cs typeface="Georgia"/>
              </a:rPr>
              <a:t>endpoint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65" dirty="0">
                <a:latin typeface="Georgia"/>
                <a:cs typeface="Georgia"/>
              </a:rPr>
              <a:t>connect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50" dirty="0">
                <a:latin typeface="Georgia"/>
                <a:cs typeface="Georgia"/>
              </a:rPr>
              <a:t>this  </a:t>
            </a:r>
            <a:r>
              <a:rPr sz="1400" spc="-90" dirty="0">
                <a:latin typeface="Georgia"/>
                <a:cs typeface="Georgia"/>
              </a:rPr>
              <a:t>db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server.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2000" b="1" spc="20" dirty="0">
                <a:solidFill>
                  <a:srgbClr val="933634"/>
                </a:solidFill>
                <a:latin typeface="Arial"/>
                <a:cs typeface="Arial"/>
              </a:rPr>
              <a:t>CONNECT </a:t>
            </a:r>
            <a:r>
              <a:rPr sz="2000" b="1" spc="135" dirty="0">
                <a:solidFill>
                  <a:srgbClr val="933634"/>
                </a:solidFill>
                <a:latin typeface="Arial"/>
                <a:cs typeface="Arial"/>
              </a:rPr>
              <a:t>TO </a:t>
            </a:r>
            <a:r>
              <a:rPr sz="2000" b="1" spc="-55" dirty="0">
                <a:solidFill>
                  <a:srgbClr val="933634"/>
                </a:solidFill>
                <a:latin typeface="Arial"/>
                <a:cs typeface="Arial"/>
              </a:rPr>
              <a:t>RDS </a:t>
            </a:r>
            <a:r>
              <a:rPr sz="2000" b="1" spc="20" dirty="0">
                <a:solidFill>
                  <a:srgbClr val="933634"/>
                </a:solidFill>
                <a:latin typeface="Arial"/>
                <a:cs typeface="Arial"/>
              </a:rPr>
              <a:t>INSTANCE </a:t>
            </a:r>
            <a:r>
              <a:rPr sz="2000" b="1" spc="30" dirty="0">
                <a:solidFill>
                  <a:srgbClr val="933634"/>
                </a:solidFill>
                <a:latin typeface="Arial"/>
                <a:cs typeface="Arial"/>
              </a:rPr>
              <a:t>USING</a:t>
            </a:r>
            <a:r>
              <a:rPr sz="2000" b="1" spc="-275" dirty="0">
                <a:solidFill>
                  <a:srgbClr val="933634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933634"/>
                </a:solidFill>
                <a:latin typeface="Arial"/>
                <a:cs typeface="Arial"/>
              </a:rPr>
              <a:t>CLIENTS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ts val="1630"/>
              </a:lnSpc>
            </a:pPr>
            <a:r>
              <a:rPr sz="1400" spc="-45" dirty="0">
                <a:latin typeface="Georgia"/>
                <a:cs typeface="Georgia"/>
              </a:rPr>
              <a:t>Use </a:t>
            </a:r>
            <a:r>
              <a:rPr sz="1400" spc="-10" dirty="0">
                <a:latin typeface="Georgia"/>
                <a:cs typeface="Georgia"/>
              </a:rPr>
              <a:t>MySQL </a:t>
            </a:r>
            <a:r>
              <a:rPr sz="1400" spc="-45" dirty="0">
                <a:latin typeface="Georgia"/>
                <a:cs typeface="Georgia"/>
              </a:rPr>
              <a:t>clients to </a:t>
            </a:r>
            <a:r>
              <a:rPr sz="1400" spc="-65" dirty="0">
                <a:latin typeface="Georgia"/>
                <a:cs typeface="Georgia"/>
              </a:rPr>
              <a:t>connect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30" dirty="0">
                <a:latin typeface="Georgia"/>
                <a:cs typeface="Georgia"/>
              </a:rPr>
              <a:t>RDS</a:t>
            </a:r>
            <a:r>
              <a:rPr sz="1400" spc="-1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instances.</a:t>
            </a:r>
            <a:endParaRPr sz="1400">
              <a:latin typeface="Georgia"/>
              <a:cs typeface="Georgia"/>
            </a:endParaRPr>
          </a:p>
          <a:p>
            <a:pPr marL="12700" marR="481330">
              <a:lnSpc>
                <a:spcPts val="1550"/>
              </a:lnSpc>
              <a:spcBef>
                <a:spcPts val="115"/>
              </a:spcBef>
            </a:pP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65" dirty="0">
                <a:latin typeface="Georgia"/>
                <a:cs typeface="Georgia"/>
              </a:rPr>
              <a:t>End </a:t>
            </a:r>
            <a:r>
              <a:rPr sz="1400" spc="-40" dirty="0">
                <a:latin typeface="Georgia"/>
                <a:cs typeface="Georgia"/>
              </a:rPr>
              <a:t>Point </a:t>
            </a:r>
            <a:r>
              <a:rPr sz="1400" spc="-75" dirty="0">
                <a:latin typeface="Georgia"/>
                <a:cs typeface="Georgia"/>
              </a:rPr>
              <a:t>as </a:t>
            </a:r>
            <a:r>
              <a:rPr sz="1400" spc="-55" dirty="0">
                <a:latin typeface="Georgia"/>
                <a:cs typeface="Georgia"/>
              </a:rPr>
              <a:t>Host </a:t>
            </a:r>
            <a:r>
              <a:rPr sz="1400" spc="-45" dirty="0">
                <a:latin typeface="Georgia"/>
                <a:cs typeface="Georgia"/>
              </a:rPr>
              <a:t>or </a:t>
            </a:r>
            <a:r>
              <a:rPr sz="1400" spc="-5" dirty="0">
                <a:latin typeface="Georgia"/>
                <a:cs typeface="Georgia"/>
              </a:rPr>
              <a:t>IP </a:t>
            </a:r>
            <a:r>
              <a:rPr sz="1400" spc="-55" dirty="0">
                <a:latin typeface="Georgia"/>
                <a:cs typeface="Georgia"/>
              </a:rPr>
              <a:t>Address, </a:t>
            </a:r>
            <a:r>
              <a:rPr sz="1400" spc="-25" dirty="0">
                <a:latin typeface="Georgia"/>
                <a:cs typeface="Georgia"/>
              </a:rPr>
              <a:t>Port </a:t>
            </a:r>
            <a:r>
              <a:rPr sz="1400" spc="-110" dirty="0">
                <a:latin typeface="Georgia"/>
                <a:cs typeface="Georgia"/>
              </a:rPr>
              <a:t>3006,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65" dirty="0">
                <a:latin typeface="Georgia"/>
                <a:cs typeface="Georgia"/>
              </a:rPr>
              <a:t>user </a:t>
            </a:r>
            <a:r>
              <a:rPr sz="1400" spc="-95" dirty="0">
                <a:latin typeface="Georgia"/>
                <a:cs typeface="Georgia"/>
              </a:rPr>
              <a:t>and  </a:t>
            </a:r>
            <a:r>
              <a:rPr sz="1400" spc="-65" dirty="0">
                <a:latin typeface="Georgia"/>
                <a:cs typeface="Georgia"/>
              </a:rPr>
              <a:t>password </a:t>
            </a:r>
            <a:r>
              <a:rPr sz="1400" spc="-75" dirty="0">
                <a:latin typeface="Georgia"/>
                <a:cs typeface="Georgia"/>
              </a:rPr>
              <a:t>combination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65" dirty="0">
                <a:latin typeface="Georgia"/>
                <a:cs typeface="Georgia"/>
              </a:rPr>
              <a:t>connect</a:t>
            </a:r>
            <a:r>
              <a:rPr sz="1400" spc="50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5475" y="1266825"/>
            <a:ext cx="7070090" cy="9096375"/>
            <a:chOff x="625475" y="962025"/>
            <a:chExt cx="7070090" cy="9096375"/>
          </a:xfrm>
        </p:grpSpPr>
        <p:sp>
          <p:nvSpPr>
            <p:cNvPr id="3" name="object 3"/>
            <p:cNvSpPr/>
            <p:nvPr/>
          </p:nvSpPr>
          <p:spPr>
            <a:xfrm>
              <a:off x="625475" y="962025"/>
              <a:ext cx="6520688" cy="8493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72005" y="4808473"/>
              <a:ext cx="3646804" cy="1493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408805"/>
            <a:ext cx="4933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latin typeface="Georgia"/>
                <a:cs typeface="Georgia"/>
              </a:rPr>
              <a:t>Once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connected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you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can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be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able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see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the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databases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available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on</a:t>
            </a:r>
            <a:r>
              <a:rPr sz="1400" spc="-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RDS.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658736"/>
            <a:ext cx="5956935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spc="-60" dirty="0">
                <a:latin typeface="Georgia"/>
                <a:cs typeface="Georgia"/>
              </a:rPr>
              <a:t>Make sure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85" dirty="0">
                <a:latin typeface="Georgia"/>
                <a:cs typeface="Georgia"/>
              </a:rPr>
              <a:t>open </a:t>
            </a:r>
            <a:r>
              <a:rPr sz="1400" spc="-3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 </a:t>
            </a:r>
            <a:r>
              <a:rPr sz="1400" spc="-50" dirty="0">
                <a:latin typeface="Georgia"/>
                <a:cs typeface="Georgia"/>
              </a:rPr>
              <a:t>port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65" dirty="0">
                <a:latin typeface="Georgia"/>
                <a:cs typeface="Georgia"/>
              </a:rPr>
              <a:t>connect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45" dirty="0">
                <a:latin typeface="Georgia"/>
                <a:cs typeface="Georgia"/>
              </a:rPr>
              <a:t>security </a:t>
            </a:r>
            <a:r>
              <a:rPr sz="1400" spc="-50" dirty="0">
                <a:latin typeface="Georgia"/>
                <a:cs typeface="Georgia"/>
              </a:rPr>
              <a:t>Group, </a:t>
            </a:r>
            <a:r>
              <a:rPr sz="1400" spc="-55" dirty="0">
                <a:latin typeface="Georgia"/>
                <a:cs typeface="Georgia"/>
              </a:rPr>
              <a:t>otherwise 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25" dirty="0">
                <a:latin typeface="Georgia"/>
                <a:cs typeface="Georgia"/>
              </a:rPr>
              <a:t>will </a:t>
            </a:r>
            <a:r>
              <a:rPr sz="1400" spc="-55" dirty="0">
                <a:latin typeface="Georgia"/>
                <a:cs typeface="Georgia"/>
              </a:rPr>
              <a:t>not </a:t>
            </a:r>
            <a:r>
              <a:rPr sz="1400" spc="-80" dirty="0">
                <a:latin typeface="Georgia"/>
                <a:cs typeface="Georgia"/>
              </a:rPr>
              <a:t>be </a:t>
            </a:r>
            <a:r>
              <a:rPr sz="1400" spc="-75" dirty="0">
                <a:latin typeface="Georgia"/>
                <a:cs typeface="Georgia"/>
              </a:rPr>
              <a:t>able </a:t>
            </a:r>
            <a:r>
              <a:rPr sz="1400" spc="-45" dirty="0">
                <a:latin typeface="Georgia"/>
                <a:cs typeface="Georgia"/>
              </a:rPr>
              <a:t>to</a:t>
            </a:r>
            <a:r>
              <a:rPr sz="1400" spc="7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connect.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3161" y="7439406"/>
            <a:ext cx="44272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10" dirty="0">
                <a:solidFill>
                  <a:srgbClr val="E26C09"/>
                </a:solidFill>
                <a:latin typeface="Arial"/>
                <a:cs typeface="Arial"/>
              </a:rPr>
              <a:t>TERMINATE </a:t>
            </a:r>
            <a:r>
              <a:rPr sz="2200" b="1" spc="-65" dirty="0">
                <a:solidFill>
                  <a:srgbClr val="E26C09"/>
                </a:solidFill>
                <a:latin typeface="Arial"/>
                <a:cs typeface="Arial"/>
              </a:rPr>
              <a:t>RDS </a:t>
            </a:r>
            <a:r>
              <a:rPr sz="2200" b="1" spc="-20" dirty="0">
                <a:solidFill>
                  <a:srgbClr val="E26C09"/>
                </a:solidFill>
                <a:latin typeface="Arial"/>
                <a:cs typeface="Arial"/>
              </a:rPr>
              <a:t>DB</a:t>
            </a:r>
            <a:r>
              <a:rPr sz="2200" b="1" spc="-190" dirty="0">
                <a:solidFill>
                  <a:srgbClr val="E26C09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E26C09"/>
                </a:solidFill>
                <a:latin typeface="Arial"/>
                <a:cs typeface="Arial"/>
              </a:rPr>
              <a:t>INSTANCE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8164830"/>
            <a:ext cx="5464175" cy="63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1400" spc="-60" dirty="0">
                <a:latin typeface="Georgia"/>
                <a:cs typeface="Georgia"/>
              </a:rPr>
              <a:t>Once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you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are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0" dirty="0">
                <a:latin typeface="Georgia"/>
                <a:cs typeface="Georgia"/>
              </a:rPr>
              <a:t>RDS</a:t>
            </a:r>
            <a:r>
              <a:rPr sz="140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page,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click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Instances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tab.</a:t>
            </a:r>
            <a:endParaRPr sz="1400">
              <a:latin typeface="Georgia"/>
              <a:cs typeface="Georgia"/>
            </a:endParaRPr>
          </a:p>
          <a:p>
            <a:pPr marL="12700" marR="5080">
              <a:lnSpc>
                <a:spcPts val="1540"/>
              </a:lnSpc>
              <a:spcBef>
                <a:spcPts val="114"/>
              </a:spcBef>
            </a:pPr>
            <a:r>
              <a:rPr sz="1400" spc="-25" dirty="0">
                <a:latin typeface="Georgia"/>
                <a:cs typeface="Georgia"/>
              </a:rPr>
              <a:t>Then </a:t>
            </a: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-70" dirty="0">
                <a:latin typeface="Georgia"/>
                <a:cs typeface="Georgia"/>
              </a:rPr>
              <a:t>instance, </a:t>
            </a:r>
            <a:r>
              <a:rPr sz="1400" spc="-15" dirty="0">
                <a:latin typeface="Georgia"/>
                <a:cs typeface="Georgia"/>
              </a:rPr>
              <a:t>go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60" dirty="0">
                <a:latin typeface="Georgia"/>
                <a:cs typeface="Georgia"/>
              </a:rPr>
              <a:t>Instance </a:t>
            </a:r>
            <a:r>
              <a:rPr sz="1400" spc="-45" dirty="0">
                <a:latin typeface="Georgia"/>
                <a:cs typeface="Georgia"/>
              </a:rPr>
              <a:t>Actions </a:t>
            </a:r>
            <a:r>
              <a:rPr sz="1400" spc="-65" dirty="0">
                <a:latin typeface="Georgia"/>
                <a:cs typeface="Georgia"/>
              </a:rPr>
              <a:t>tab, </a:t>
            </a:r>
            <a:r>
              <a:rPr sz="1400" spc="-70" dirty="0">
                <a:latin typeface="Georgia"/>
                <a:cs typeface="Georgia"/>
              </a:rPr>
              <a:t>choose </a:t>
            </a:r>
            <a:r>
              <a:rPr sz="1400" spc="-40" dirty="0">
                <a:latin typeface="Georgia"/>
                <a:cs typeface="Georgia"/>
              </a:rPr>
              <a:t>Delete to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25" dirty="0">
                <a:latin typeface="Georgia"/>
                <a:cs typeface="Georgia"/>
              </a:rPr>
              <a:t>DB  </a:t>
            </a:r>
            <a:r>
              <a:rPr sz="1400" spc="-60" dirty="0">
                <a:latin typeface="Georgia"/>
                <a:cs typeface="Georgia"/>
              </a:rPr>
              <a:t>Instance.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825" y="890320"/>
            <a:ext cx="7190740" cy="9168130"/>
            <a:chOff x="504825" y="890320"/>
            <a:chExt cx="7190740" cy="9168130"/>
          </a:xfrm>
        </p:grpSpPr>
        <p:sp>
          <p:nvSpPr>
            <p:cNvPr id="3" name="object 3"/>
            <p:cNvSpPr/>
            <p:nvPr/>
          </p:nvSpPr>
          <p:spPr>
            <a:xfrm>
              <a:off x="504825" y="890320"/>
              <a:ext cx="6689090" cy="85417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4126230"/>
              <a:ext cx="5751830" cy="45142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3493134"/>
            <a:ext cx="5710555" cy="4362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0"/>
              </a:spcBef>
            </a:pPr>
            <a:r>
              <a:rPr sz="1400" spc="-30" dirty="0">
                <a:latin typeface="Georgia"/>
                <a:cs typeface="Georgia"/>
              </a:rPr>
              <a:t>Next, </a:t>
            </a:r>
            <a:r>
              <a:rPr sz="1400" spc="-80" dirty="0">
                <a:latin typeface="Georgia"/>
                <a:cs typeface="Georgia"/>
              </a:rPr>
              <a:t>no </a:t>
            </a:r>
            <a:r>
              <a:rPr sz="1400" spc="-55" dirty="0">
                <a:latin typeface="Georgia"/>
                <a:cs typeface="Georgia"/>
              </a:rPr>
              <a:t>for create </a:t>
            </a:r>
            <a:r>
              <a:rPr sz="1400" spc="-65" dirty="0">
                <a:latin typeface="Georgia"/>
                <a:cs typeface="Georgia"/>
              </a:rPr>
              <a:t>final </a:t>
            </a:r>
            <a:r>
              <a:rPr sz="1400" spc="-70" dirty="0">
                <a:latin typeface="Georgia"/>
                <a:cs typeface="Georgia"/>
              </a:rPr>
              <a:t>snapshot, </a:t>
            </a:r>
            <a:r>
              <a:rPr sz="1400" spc="-60" dirty="0">
                <a:latin typeface="Georgia"/>
                <a:cs typeface="Georgia"/>
              </a:rPr>
              <a:t>acknowledge </a:t>
            </a:r>
            <a:r>
              <a:rPr sz="1400" spc="-45" dirty="0">
                <a:latin typeface="Georgia"/>
                <a:cs typeface="Georgia"/>
              </a:rPr>
              <a:t>it, </a:t>
            </a:r>
            <a:r>
              <a:rPr sz="1400" spc="-65" dirty="0">
                <a:latin typeface="Georgia"/>
                <a:cs typeface="Georgia"/>
              </a:rPr>
              <a:t>then </a:t>
            </a:r>
            <a:r>
              <a:rPr sz="1400" spc="-55" dirty="0">
                <a:latin typeface="Georgia"/>
                <a:cs typeface="Georgia"/>
              </a:rPr>
              <a:t>enter </a:t>
            </a:r>
            <a:r>
              <a:rPr sz="1400" spc="-65" dirty="0">
                <a:latin typeface="Georgia"/>
                <a:cs typeface="Georgia"/>
              </a:rPr>
              <a:t>“delete </a:t>
            </a:r>
            <a:r>
              <a:rPr sz="1400" spc="-100" dirty="0">
                <a:latin typeface="Georgia"/>
                <a:cs typeface="Georgia"/>
              </a:rPr>
              <a:t>me”, </a:t>
            </a:r>
            <a:r>
              <a:rPr sz="1400" spc="-35" dirty="0">
                <a:latin typeface="Georgia"/>
                <a:cs typeface="Georgia"/>
              </a:rPr>
              <a:t>next  </a:t>
            </a:r>
            <a:r>
              <a:rPr sz="1400" spc="-45" dirty="0">
                <a:latin typeface="Georgia"/>
                <a:cs typeface="Georgia"/>
              </a:rPr>
              <a:t>click </a:t>
            </a:r>
            <a:r>
              <a:rPr sz="1400" spc="-80" dirty="0">
                <a:latin typeface="Georgia"/>
                <a:cs typeface="Georgia"/>
              </a:rPr>
              <a:t>on</a:t>
            </a:r>
            <a:r>
              <a:rPr sz="1400" spc="6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Delete.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562600" y="990600"/>
            <a:ext cx="68580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249680"/>
            <a:ext cx="5971540" cy="80549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2000" b="1" spc="40" dirty="0" smtClean="0">
                <a:solidFill>
                  <a:srgbClr val="365F91"/>
                </a:solidFill>
                <a:latin typeface="Arial"/>
                <a:cs typeface="Arial"/>
              </a:rPr>
              <a:t>RELATIONAL </a:t>
            </a:r>
            <a:r>
              <a:rPr sz="2000" b="1" spc="-25" dirty="0">
                <a:solidFill>
                  <a:srgbClr val="365F91"/>
                </a:solidFill>
                <a:latin typeface="Arial"/>
                <a:cs typeface="Arial"/>
              </a:rPr>
              <a:t>DATABASE SERVICE</a:t>
            </a:r>
            <a:r>
              <a:rPr sz="2000" b="1" spc="-120" dirty="0">
                <a:solidFill>
                  <a:srgbClr val="365F91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365F91"/>
                </a:solidFill>
                <a:latin typeface="Arial"/>
                <a:cs typeface="Arial"/>
              </a:rPr>
              <a:t>(RDS)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ct val="91700"/>
              </a:lnSpc>
            </a:pPr>
            <a:r>
              <a:rPr sz="1400" b="1" spc="-80" dirty="0">
                <a:latin typeface="Arial"/>
                <a:cs typeface="Arial"/>
              </a:rPr>
              <a:t>Amazon </a:t>
            </a:r>
            <a:r>
              <a:rPr sz="1400" b="1" spc="-40" dirty="0">
                <a:latin typeface="Arial"/>
                <a:cs typeface="Arial"/>
              </a:rPr>
              <a:t>Relational </a:t>
            </a:r>
            <a:r>
              <a:rPr sz="1400" b="1" spc="-70" dirty="0">
                <a:latin typeface="Arial"/>
                <a:cs typeface="Arial"/>
              </a:rPr>
              <a:t>Database </a:t>
            </a:r>
            <a:r>
              <a:rPr sz="1400" b="1" spc="-80" dirty="0">
                <a:latin typeface="Arial"/>
                <a:cs typeface="Arial"/>
              </a:rPr>
              <a:t>Service </a:t>
            </a:r>
            <a:r>
              <a:rPr sz="1400" b="1" spc="-70" dirty="0">
                <a:latin typeface="Arial"/>
                <a:cs typeface="Arial"/>
              </a:rPr>
              <a:t>(Amazon </a:t>
            </a:r>
            <a:r>
              <a:rPr sz="1400" b="1" spc="-30" dirty="0">
                <a:latin typeface="Arial"/>
                <a:cs typeface="Arial"/>
              </a:rPr>
              <a:t>RDS) </a:t>
            </a:r>
            <a:r>
              <a:rPr sz="1400" spc="-55" dirty="0">
                <a:latin typeface="Georgia"/>
                <a:cs typeface="Georgia"/>
              </a:rPr>
              <a:t>is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65" dirty="0">
                <a:latin typeface="Georgia"/>
                <a:cs typeface="Georgia"/>
              </a:rPr>
              <a:t>web </a:t>
            </a:r>
            <a:r>
              <a:rPr sz="1400" spc="-50" dirty="0">
                <a:latin typeface="Georgia"/>
                <a:cs typeface="Georgia"/>
              </a:rPr>
              <a:t>service that  </a:t>
            </a:r>
            <a:r>
              <a:rPr sz="1400" spc="-85" dirty="0">
                <a:latin typeface="Georgia"/>
                <a:cs typeface="Georgia"/>
              </a:rPr>
              <a:t>makes </a:t>
            </a:r>
            <a:r>
              <a:rPr sz="1400" spc="-30" dirty="0">
                <a:latin typeface="Georgia"/>
                <a:cs typeface="Georgia"/>
              </a:rPr>
              <a:t>it </a:t>
            </a:r>
            <a:r>
              <a:rPr sz="1400" spc="-70" dirty="0">
                <a:latin typeface="Georgia"/>
                <a:cs typeface="Georgia"/>
              </a:rPr>
              <a:t>easier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45" dirty="0">
                <a:latin typeface="Georgia"/>
                <a:cs typeface="Georgia"/>
              </a:rPr>
              <a:t>set </a:t>
            </a:r>
            <a:r>
              <a:rPr sz="1400" spc="-90" dirty="0">
                <a:latin typeface="Georgia"/>
                <a:cs typeface="Georgia"/>
              </a:rPr>
              <a:t>up, </a:t>
            </a:r>
            <a:r>
              <a:rPr sz="1400" spc="-70" dirty="0">
                <a:latin typeface="Georgia"/>
                <a:cs typeface="Georgia"/>
              </a:rPr>
              <a:t>operate,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0" dirty="0">
                <a:latin typeface="Georgia"/>
                <a:cs typeface="Georgia"/>
              </a:rPr>
              <a:t>scale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55" dirty="0">
                <a:latin typeface="Georgia"/>
                <a:cs typeface="Georgia"/>
              </a:rPr>
              <a:t>relational </a:t>
            </a:r>
            <a:r>
              <a:rPr sz="1400" spc="-80" dirty="0">
                <a:latin typeface="Georgia"/>
                <a:cs typeface="Georgia"/>
              </a:rPr>
              <a:t>database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65" dirty="0">
                <a:latin typeface="Georgia"/>
                <a:cs typeface="Georgia"/>
              </a:rPr>
              <a:t>cloud. </a:t>
            </a:r>
            <a:r>
              <a:rPr sz="1400" spc="-10" dirty="0">
                <a:latin typeface="Georgia"/>
                <a:cs typeface="Georgia"/>
              </a:rPr>
              <a:t>It  </a:t>
            </a:r>
            <a:r>
              <a:rPr sz="1400" spc="-60" dirty="0">
                <a:latin typeface="Georgia"/>
                <a:cs typeface="Georgia"/>
              </a:rPr>
              <a:t>provides cost-efficient, </a:t>
            </a:r>
            <a:r>
              <a:rPr sz="1400" spc="-55" dirty="0">
                <a:latin typeface="Georgia"/>
                <a:cs typeface="Georgia"/>
              </a:rPr>
              <a:t>resizable </a:t>
            </a:r>
            <a:r>
              <a:rPr sz="1400" spc="-60" dirty="0">
                <a:latin typeface="Georgia"/>
                <a:cs typeface="Georgia"/>
              </a:rPr>
              <a:t>capacity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90" dirty="0">
                <a:latin typeface="Georgia"/>
                <a:cs typeface="Georgia"/>
              </a:rPr>
              <a:t>an </a:t>
            </a:r>
            <a:r>
              <a:rPr sz="1400" spc="-60" dirty="0">
                <a:latin typeface="Georgia"/>
                <a:cs typeface="Georgia"/>
              </a:rPr>
              <a:t>industry-standard </a:t>
            </a:r>
            <a:r>
              <a:rPr sz="1400" spc="-55" dirty="0">
                <a:latin typeface="Georgia"/>
                <a:cs typeface="Georgia"/>
              </a:rPr>
              <a:t>relational  </a:t>
            </a:r>
            <a:r>
              <a:rPr sz="1400" spc="-80" dirty="0">
                <a:latin typeface="Georgia"/>
                <a:cs typeface="Georgia"/>
              </a:rPr>
              <a:t>database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75" dirty="0">
                <a:latin typeface="Georgia"/>
                <a:cs typeface="Georgia"/>
              </a:rPr>
              <a:t>manages </a:t>
            </a:r>
            <a:r>
              <a:rPr sz="1400" spc="-95" dirty="0">
                <a:latin typeface="Georgia"/>
                <a:cs typeface="Georgia"/>
              </a:rPr>
              <a:t>common</a:t>
            </a:r>
            <a:r>
              <a:rPr sz="1400" spc="-80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database </a:t>
            </a:r>
            <a:r>
              <a:rPr sz="1400" spc="-65" dirty="0">
                <a:latin typeface="Georgia"/>
                <a:cs typeface="Georgia"/>
              </a:rPr>
              <a:t>administration </a:t>
            </a:r>
            <a:r>
              <a:rPr sz="1400" spc="-55" dirty="0">
                <a:latin typeface="Georgia"/>
                <a:cs typeface="Georgia"/>
              </a:rPr>
              <a:t>tasks.</a:t>
            </a:r>
            <a:endParaRPr sz="14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200" dirty="0">
              <a:latin typeface="Georgia"/>
              <a:cs typeface="Georgia"/>
            </a:endParaRPr>
          </a:p>
          <a:p>
            <a:pPr marL="12700" marR="7620" algn="just">
              <a:lnSpc>
                <a:spcPct val="92000"/>
              </a:lnSpc>
            </a:pPr>
            <a:r>
              <a:rPr sz="1400" b="1" spc="-10" dirty="0">
                <a:latin typeface="Arial"/>
                <a:cs typeface="Arial"/>
              </a:rPr>
              <a:t>DB </a:t>
            </a:r>
            <a:r>
              <a:rPr sz="1400" b="1" spc="-85" dirty="0">
                <a:latin typeface="Arial"/>
                <a:cs typeface="Arial"/>
              </a:rPr>
              <a:t>Instances: </a:t>
            </a:r>
            <a:r>
              <a:rPr sz="1400" spc="-10" dirty="0">
                <a:latin typeface="Georgia"/>
                <a:cs typeface="Georgia"/>
              </a:rPr>
              <a:t>The </a:t>
            </a:r>
            <a:r>
              <a:rPr sz="1400" spc="-70" dirty="0">
                <a:latin typeface="Georgia"/>
                <a:cs typeface="Georgia"/>
              </a:rPr>
              <a:t>basic </a:t>
            </a:r>
            <a:r>
              <a:rPr sz="1400" spc="-55" dirty="0">
                <a:latin typeface="Georgia"/>
                <a:cs typeface="Georgia"/>
              </a:rPr>
              <a:t>building </a:t>
            </a:r>
            <a:r>
              <a:rPr sz="1400" spc="-60" dirty="0">
                <a:latin typeface="Georgia"/>
                <a:cs typeface="Georgia"/>
              </a:rPr>
              <a:t>block </a:t>
            </a:r>
            <a:r>
              <a:rPr sz="1400" spc="-65" dirty="0">
                <a:latin typeface="Georgia"/>
                <a:cs typeface="Georgia"/>
              </a:rPr>
              <a:t>of Amazon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55" dirty="0">
                <a:latin typeface="Georgia"/>
                <a:cs typeface="Georgia"/>
              </a:rPr>
              <a:t>is the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instance. </a:t>
            </a:r>
            <a:r>
              <a:rPr sz="1400" spc="25" dirty="0">
                <a:latin typeface="Georgia"/>
                <a:cs typeface="Georgia"/>
              </a:rPr>
              <a:t>A 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 </a:t>
            </a:r>
            <a:r>
              <a:rPr sz="1400" spc="-55" dirty="0">
                <a:latin typeface="Georgia"/>
                <a:cs typeface="Georgia"/>
              </a:rPr>
              <a:t>is </a:t>
            </a:r>
            <a:r>
              <a:rPr sz="1400" spc="-90" dirty="0">
                <a:latin typeface="Georgia"/>
                <a:cs typeface="Georgia"/>
              </a:rPr>
              <a:t>an </a:t>
            </a:r>
            <a:r>
              <a:rPr sz="1400" spc="-60" dirty="0">
                <a:latin typeface="Georgia"/>
                <a:cs typeface="Georgia"/>
              </a:rPr>
              <a:t>isolated </a:t>
            </a:r>
            <a:r>
              <a:rPr sz="1400" spc="-75" dirty="0">
                <a:latin typeface="Georgia"/>
                <a:cs typeface="Georgia"/>
              </a:rPr>
              <a:t>database </a:t>
            </a:r>
            <a:r>
              <a:rPr sz="1400" spc="-70" dirty="0">
                <a:latin typeface="Georgia"/>
                <a:cs typeface="Georgia"/>
              </a:rPr>
              <a:t>environment in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65" dirty="0">
                <a:latin typeface="Georgia"/>
                <a:cs typeface="Georgia"/>
              </a:rPr>
              <a:t>cloud. </a:t>
            </a:r>
            <a:r>
              <a:rPr sz="1400" spc="25" dirty="0">
                <a:latin typeface="Georgia"/>
                <a:cs typeface="Georgia"/>
              </a:rPr>
              <a:t>A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 </a:t>
            </a:r>
            <a:r>
              <a:rPr sz="1400" spc="-75" dirty="0">
                <a:latin typeface="Georgia"/>
                <a:cs typeface="Georgia"/>
              </a:rPr>
              <a:t>can  </a:t>
            </a:r>
            <a:r>
              <a:rPr sz="1400" spc="-65" dirty="0">
                <a:latin typeface="Georgia"/>
                <a:cs typeface="Georgia"/>
              </a:rPr>
              <a:t>contain multiple </a:t>
            </a:r>
            <a:r>
              <a:rPr sz="1400" spc="-60" dirty="0">
                <a:latin typeface="Georgia"/>
                <a:cs typeface="Georgia"/>
              </a:rPr>
              <a:t>user-created </a:t>
            </a:r>
            <a:r>
              <a:rPr sz="1400" spc="-75" dirty="0">
                <a:latin typeface="Georgia"/>
                <a:cs typeface="Georgia"/>
              </a:rPr>
              <a:t>databases, </a:t>
            </a:r>
            <a:r>
              <a:rPr sz="1400" spc="-95" dirty="0">
                <a:latin typeface="Georgia"/>
                <a:cs typeface="Georgia"/>
              </a:rPr>
              <a:t>and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75" dirty="0">
                <a:latin typeface="Georgia"/>
                <a:cs typeface="Georgia"/>
              </a:rPr>
              <a:t>can </a:t>
            </a:r>
            <a:r>
              <a:rPr sz="1400" spc="-65" dirty="0">
                <a:latin typeface="Georgia"/>
                <a:cs typeface="Georgia"/>
              </a:rPr>
              <a:t>access </a:t>
            </a:r>
            <a:r>
              <a:rPr sz="1400" spc="-30" dirty="0">
                <a:latin typeface="Georgia"/>
                <a:cs typeface="Georgia"/>
              </a:rPr>
              <a:t>it </a:t>
            </a:r>
            <a:r>
              <a:rPr sz="1400" spc="-35" dirty="0">
                <a:latin typeface="Georgia"/>
                <a:cs typeface="Georgia"/>
              </a:rPr>
              <a:t>by </a:t>
            </a:r>
            <a:r>
              <a:rPr sz="1400" spc="-50" dirty="0">
                <a:latin typeface="Georgia"/>
                <a:cs typeface="Georgia"/>
              </a:rPr>
              <a:t>using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95" dirty="0">
                <a:latin typeface="Georgia"/>
                <a:cs typeface="Georgia"/>
              </a:rPr>
              <a:t>same  </a:t>
            </a:r>
            <a:r>
              <a:rPr sz="1400" spc="-40" dirty="0">
                <a:latin typeface="Georgia"/>
                <a:cs typeface="Georgia"/>
              </a:rPr>
              <a:t>tools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5" dirty="0">
                <a:latin typeface="Georgia"/>
                <a:cs typeface="Georgia"/>
              </a:rPr>
              <a:t>applications </a:t>
            </a:r>
            <a:r>
              <a:rPr sz="1400" spc="-50" dirty="0">
                <a:latin typeface="Georgia"/>
                <a:cs typeface="Georgia"/>
              </a:rPr>
              <a:t>that you </a:t>
            </a:r>
            <a:r>
              <a:rPr sz="1400" spc="-75" dirty="0">
                <a:latin typeface="Georgia"/>
                <a:cs typeface="Georgia"/>
              </a:rPr>
              <a:t>use </a:t>
            </a:r>
            <a:r>
              <a:rPr sz="1400" spc="-45" dirty="0">
                <a:latin typeface="Georgia"/>
                <a:cs typeface="Georgia"/>
              </a:rPr>
              <a:t>with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65" dirty="0">
                <a:latin typeface="Georgia"/>
                <a:cs typeface="Georgia"/>
              </a:rPr>
              <a:t>stand-alone </a:t>
            </a:r>
            <a:r>
              <a:rPr sz="1400" spc="-75" dirty="0">
                <a:latin typeface="Georgia"/>
                <a:cs typeface="Georgia"/>
              </a:rPr>
              <a:t>database</a:t>
            </a:r>
            <a:r>
              <a:rPr sz="1400" spc="14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instance.</a:t>
            </a:r>
            <a:endParaRPr sz="14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latin typeface="Georgia"/>
              <a:cs typeface="Georgia"/>
            </a:endParaRPr>
          </a:p>
          <a:p>
            <a:pPr marL="12700" marR="5715" algn="just">
              <a:lnSpc>
                <a:spcPts val="1550"/>
              </a:lnSpc>
            </a:pPr>
            <a:r>
              <a:rPr sz="1400" spc="-60" dirty="0">
                <a:latin typeface="Georgia"/>
                <a:cs typeface="Georgia"/>
              </a:rPr>
              <a:t>Each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</a:t>
            </a:r>
            <a:r>
              <a:rPr sz="1400" spc="19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runs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65" dirty="0">
                <a:latin typeface="Georgia"/>
                <a:cs typeface="Georgia"/>
              </a:rPr>
              <a:t>engine. Amazon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35" dirty="0">
                <a:latin typeface="Georgia"/>
                <a:cs typeface="Georgia"/>
              </a:rPr>
              <a:t>currently </a:t>
            </a:r>
            <a:r>
              <a:rPr sz="1400" spc="-65" dirty="0">
                <a:latin typeface="Georgia"/>
                <a:cs typeface="Georgia"/>
              </a:rPr>
              <a:t>supports </a:t>
            </a:r>
            <a:r>
              <a:rPr sz="1400" spc="-55" dirty="0">
                <a:latin typeface="Georgia"/>
                <a:cs typeface="Georgia"/>
              </a:rPr>
              <a:t>the  </a:t>
            </a:r>
            <a:r>
              <a:rPr sz="1400" spc="-20" dirty="0">
                <a:latin typeface="Georgia"/>
                <a:cs typeface="Georgia"/>
              </a:rPr>
              <a:t>MySQL, </a:t>
            </a:r>
            <a:r>
              <a:rPr sz="1400" spc="-55" dirty="0">
                <a:latin typeface="Georgia"/>
                <a:cs typeface="Georgia"/>
              </a:rPr>
              <a:t>Maria </a:t>
            </a:r>
            <a:r>
              <a:rPr sz="1400" spc="-40" dirty="0">
                <a:latin typeface="Georgia"/>
                <a:cs typeface="Georgia"/>
              </a:rPr>
              <a:t>DB, </a:t>
            </a:r>
            <a:r>
              <a:rPr sz="1400" spc="-30" dirty="0">
                <a:latin typeface="Georgia"/>
                <a:cs typeface="Georgia"/>
              </a:rPr>
              <a:t>PostgreSQL, </a:t>
            </a:r>
            <a:r>
              <a:rPr sz="1400" spc="-55" dirty="0">
                <a:latin typeface="Georgia"/>
                <a:cs typeface="Georgia"/>
              </a:rPr>
              <a:t>Oracle,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45" dirty="0">
                <a:latin typeface="Georgia"/>
                <a:cs typeface="Georgia"/>
              </a:rPr>
              <a:t>Microsoft </a:t>
            </a:r>
            <a:r>
              <a:rPr sz="1400" spc="-20" dirty="0">
                <a:latin typeface="Georgia"/>
                <a:cs typeface="Georgia"/>
              </a:rPr>
              <a:t>SQL </a:t>
            </a:r>
            <a:r>
              <a:rPr sz="1400" spc="-40" dirty="0">
                <a:latin typeface="Georgia"/>
                <a:cs typeface="Georgia"/>
              </a:rPr>
              <a:t>Server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24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engines.</a:t>
            </a:r>
            <a:endParaRPr sz="14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 dirty="0">
              <a:latin typeface="Georgia"/>
              <a:cs typeface="Georgia"/>
            </a:endParaRPr>
          </a:p>
          <a:p>
            <a:pPr marL="12700" marR="10795" algn="just">
              <a:lnSpc>
                <a:spcPct val="92300"/>
              </a:lnSpc>
            </a:pPr>
            <a:r>
              <a:rPr sz="1400" spc="-20" dirty="0">
                <a:latin typeface="Georgia"/>
                <a:cs typeface="Georgia"/>
              </a:rPr>
              <a:t>For </a:t>
            </a:r>
            <a:r>
              <a:rPr sz="1400" spc="-80" dirty="0">
                <a:latin typeface="Georgia"/>
                <a:cs typeface="Georgia"/>
              </a:rPr>
              <a:t>each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65" dirty="0">
                <a:latin typeface="Georgia"/>
                <a:cs typeface="Georgia"/>
              </a:rPr>
              <a:t>instance,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75" dirty="0">
                <a:latin typeface="Georgia"/>
                <a:cs typeface="Georgia"/>
              </a:rPr>
              <a:t>can </a:t>
            </a: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-80" dirty="0">
                <a:latin typeface="Georgia"/>
                <a:cs typeface="Georgia"/>
              </a:rPr>
              <a:t>from </a:t>
            </a:r>
            <a:r>
              <a:rPr sz="1400" spc="-120" dirty="0">
                <a:latin typeface="Georgia"/>
                <a:cs typeface="Georgia"/>
              </a:rPr>
              <a:t>20 </a:t>
            </a:r>
            <a:r>
              <a:rPr sz="1400" spc="5" dirty="0">
                <a:latin typeface="Georgia"/>
                <a:cs typeface="Georgia"/>
              </a:rPr>
              <a:t>GB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5" dirty="0">
                <a:latin typeface="Georgia"/>
                <a:cs typeface="Georgia"/>
              </a:rPr>
              <a:t>16 </a:t>
            </a:r>
            <a:r>
              <a:rPr sz="1400" spc="45" dirty="0">
                <a:latin typeface="Georgia"/>
                <a:cs typeface="Georgia"/>
              </a:rPr>
              <a:t>TB </a:t>
            </a:r>
            <a:r>
              <a:rPr sz="1400" spc="-65" dirty="0">
                <a:latin typeface="Georgia"/>
                <a:cs typeface="Georgia"/>
              </a:rPr>
              <a:t>of associated </a:t>
            </a:r>
            <a:r>
              <a:rPr sz="1400" spc="-40" dirty="0">
                <a:latin typeface="Georgia"/>
                <a:cs typeface="Georgia"/>
              </a:rPr>
              <a:t>storage  </a:t>
            </a:r>
            <a:r>
              <a:rPr sz="1400" spc="-60" dirty="0">
                <a:latin typeface="Georgia"/>
                <a:cs typeface="Georgia"/>
              </a:rPr>
              <a:t>capacity. </a:t>
            </a:r>
            <a:r>
              <a:rPr sz="1400" spc="-65" dirty="0">
                <a:latin typeface="Georgia"/>
                <a:cs typeface="Georgia"/>
              </a:rPr>
              <a:t>Each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29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 </a:t>
            </a:r>
            <a:r>
              <a:rPr sz="1400" spc="-50" dirty="0">
                <a:latin typeface="Georgia"/>
                <a:cs typeface="Georgia"/>
              </a:rPr>
              <a:t>class </a:t>
            </a:r>
            <a:r>
              <a:rPr sz="1400" spc="-75" dirty="0">
                <a:latin typeface="Georgia"/>
                <a:cs typeface="Georgia"/>
              </a:rPr>
              <a:t>has </a:t>
            </a:r>
            <a:r>
              <a:rPr sz="1400" spc="-100" dirty="0">
                <a:latin typeface="Georgia"/>
                <a:cs typeface="Georgia"/>
              </a:rPr>
              <a:t>minimum </a:t>
            </a:r>
            <a:r>
              <a:rPr sz="1400" spc="-90" dirty="0">
                <a:latin typeface="Georgia"/>
                <a:cs typeface="Georgia"/>
              </a:rPr>
              <a:t>and maximum </a:t>
            </a:r>
            <a:r>
              <a:rPr sz="1400" spc="-40" dirty="0">
                <a:latin typeface="Georgia"/>
                <a:cs typeface="Georgia"/>
              </a:rPr>
              <a:t>storage  </a:t>
            </a:r>
            <a:r>
              <a:rPr sz="1400" spc="-65" dirty="0">
                <a:latin typeface="Georgia"/>
                <a:cs typeface="Georgia"/>
              </a:rPr>
              <a:t>requirements </a:t>
            </a:r>
            <a:r>
              <a:rPr sz="1400" spc="-55" dirty="0">
                <a:latin typeface="Georgia"/>
                <a:cs typeface="Georgia"/>
              </a:rPr>
              <a:t>for the </a:t>
            </a: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65" dirty="0">
                <a:latin typeface="Georgia"/>
                <a:cs typeface="Georgia"/>
              </a:rPr>
              <a:t>instances </a:t>
            </a:r>
            <a:r>
              <a:rPr sz="1400" spc="-50" dirty="0">
                <a:latin typeface="Georgia"/>
                <a:cs typeface="Georgia"/>
              </a:rPr>
              <a:t>that </a:t>
            </a:r>
            <a:r>
              <a:rPr sz="1400" spc="-70" dirty="0">
                <a:latin typeface="Georgia"/>
                <a:cs typeface="Georgia"/>
              </a:rPr>
              <a:t>are </a:t>
            </a:r>
            <a:r>
              <a:rPr sz="1400" spc="-60" dirty="0">
                <a:latin typeface="Georgia"/>
                <a:cs typeface="Georgia"/>
              </a:rPr>
              <a:t>created </a:t>
            </a:r>
            <a:r>
              <a:rPr sz="1400" spc="-80" dirty="0">
                <a:latin typeface="Georgia"/>
                <a:cs typeface="Georgia"/>
              </a:rPr>
              <a:t>from </a:t>
            </a:r>
            <a:r>
              <a:rPr sz="1400" spc="-45" dirty="0">
                <a:latin typeface="Georgia"/>
                <a:cs typeface="Georgia"/>
              </a:rPr>
              <a:t>it. </a:t>
            </a:r>
            <a:r>
              <a:rPr sz="1400" spc="-30" dirty="0">
                <a:latin typeface="Georgia"/>
                <a:cs typeface="Georgia"/>
              </a:rPr>
              <a:t>It’s </a:t>
            </a:r>
            <a:r>
              <a:rPr sz="1400" spc="-65" dirty="0">
                <a:latin typeface="Georgia"/>
                <a:cs typeface="Georgia"/>
              </a:rPr>
              <a:t>important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65" dirty="0">
                <a:latin typeface="Georgia"/>
                <a:cs typeface="Georgia"/>
              </a:rPr>
              <a:t>have  enough </a:t>
            </a:r>
            <a:r>
              <a:rPr sz="1400" spc="-45" dirty="0">
                <a:latin typeface="Georgia"/>
                <a:cs typeface="Georgia"/>
              </a:rPr>
              <a:t>storage </a:t>
            </a:r>
            <a:r>
              <a:rPr sz="1400" spc="-60" dirty="0">
                <a:latin typeface="Georgia"/>
                <a:cs typeface="Georgia"/>
              </a:rPr>
              <a:t>so </a:t>
            </a:r>
            <a:r>
              <a:rPr sz="1400" spc="-45" dirty="0">
                <a:latin typeface="Georgia"/>
                <a:cs typeface="Georgia"/>
              </a:rPr>
              <a:t>that your </a:t>
            </a:r>
            <a:r>
              <a:rPr sz="1400" spc="-75" dirty="0">
                <a:latin typeface="Georgia"/>
                <a:cs typeface="Georgia"/>
              </a:rPr>
              <a:t>databases </a:t>
            </a:r>
            <a:r>
              <a:rPr sz="1400" spc="-65" dirty="0">
                <a:latin typeface="Georgia"/>
                <a:cs typeface="Georgia"/>
              </a:rPr>
              <a:t>have </a:t>
            </a:r>
            <a:r>
              <a:rPr sz="1400" spc="-75" dirty="0">
                <a:latin typeface="Georgia"/>
                <a:cs typeface="Georgia"/>
              </a:rPr>
              <a:t>room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20" dirty="0">
                <a:latin typeface="Georgia"/>
                <a:cs typeface="Georgia"/>
              </a:rPr>
              <a:t>grow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50" dirty="0">
                <a:latin typeface="Georgia"/>
                <a:cs typeface="Georgia"/>
              </a:rPr>
              <a:t>that </a:t>
            </a:r>
            <a:r>
              <a:rPr sz="1400" spc="-65" dirty="0">
                <a:latin typeface="Georgia"/>
                <a:cs typeface="Georgia"/>
              </a:rPr>
              <a:t>features </a:t>
            </a:r>
            <a:r>
              <a:rPr sz="1400" spc="-55" dirty="0">
                <a:latin typeface="Georgia"/>
                <a:cs typeface="Georgia"/>
              </a:rPr>
              <a:t>for  the</a:t>
            </a:r>
            <a:r>
              <a:rPr sz="1400" dirty="0">
                <a:latin typeface="Georgia"/>
                <a:cs typeface="Georgia"/>
              </a:rPr>
              <a:t> </a:t>
            </a:r>
            <a:r>
              <a:rPr sz="1400" spc="-20" dirty="0">
                <a:latin typeface="Georgia"/>
                <a:cs typeface="Georgia"/>
              </a:rPr>
              <a:t>DB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engine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have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room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to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write</a:t>
            </a:r>
            <a:r>
              <a:rPr sz="140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content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or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15" dirty="0">
                <a:latin typeface="Georgia"/>
                <a:cs typeface="Georgia"/>
              </a:rPr>
              <a:t>log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entries.</a:t>
            </a:r>
            <a:endParaRPr sz="14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 dirty="0">
              <a:latin typeface="Georgia"/>
              <a:cs typeface="Georgia"/>
            </a:endParaRPr>
          </a:p>
          <a:p>
            <a:pPr marL="12700" marR="6350" algn="just">
              <a:lnSpc>
                <a:spcPts val="1550"/>
              </a:lnSpc>
            </a:pPr>
            <a:r>
              <a:rPr sz="1400" spc="-20" dirty="0">
                <a:latin typeface="Georgia"/>
                <a:cs typeface="Georgia"/>
              </a:rPr>
              <a:t>DB </a:t>
            </a:r>
            <a:r>
              <a:rPr sz="1400" spc="-70" dirty="0">
                <a:latin typeface="Georgia"/>
                <a:cs typeface="Georgia"/>
              </a:rPr>
              <a:t>instance </a:t>
            </a:r>
            <a:r>
              <a:rPr sz="1400" spc="-45" dirty="0">
                <a:latin typeface="Georgia"/>
                <a:cs typeface="Georgia"/>
              </a:rPr>
              <a:t>storage </a:t>
            </a:r>
            <a:r>
              <a:rPr sz="1400" spc="-80" dirty="0">
                <a:latin typeface="Georgia"/>
                <a:cs typeface="Georgia"/>
              </a:rPr>
              <a:t>comes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55" dirty="0">
                <a:latin typeface="Georgia"/>
                <a:cs typeface="Georgia"/>
              </a:rPr>
              <a:t>three </a:t>
            </a:r>
            <a:r>
              <a:rPr sz="1400" spc="-60" dirty="0">
                <a:latin typeface="Georgia"/>
                <a:cs typeface="Georgia"/>
              </a:rPr>
              <a:t>types: </a:t>
            </a:r>
            <a:r>
              <a:rPr sz="1400" spc="-50" dirty="0">
                <a:latin typeface="Georgia"/>
                <a:cs typeface="Georgia"/>
              </a:rPr>
              <a:t>Magnetic, </a:t>
            </a:r>
            <a:r>
              <a:rPr sz="1400" spc="-45" dirty="0">
                <a:latin typeface="Georgia"/>
                <a:cs typeface="Georgia"/>
              </a:rPr>
              <a:t>General </a:t>
            </a:r>
            <a:r>
              <a:rPr sz="1400" spc="-60" dirty="0">
                <a:latin typeface="Georgia"/>
                <a:cs typeface="Georgia"/>
              </a:rPr>
              <a:t>Purpose </a:t>
            </a:r>
            <a:r>
              <a:rPr sz="1400" spc="-70" dirty="0">
                <a:latin typeface="Georgia"/>
                <a:cs typeface="Georgia"/>
              </a:rPr>
              <a:t>(SSD), </a:t>
            </a:r>
            <a:r>
              <a:rPr sz="1400" spc="-95" dirty="0">
                <a:latin typeface="Georgia"/>
                <a:cs typeface="Georgia"/>
              </a:rPr>
              <a:t>and  </a:t>
            </a:r>
            <a:r>
              <a:rPr sz="1400" spc="-55" dirty="0">
                <a:latin typeface="Georgia"/>
                <a:cs typeface="Georgia"/>
              </a:rPr>
              <a:t>Provisioned </a:t>
            </a:r>
            <a:r>
              <a:rPr sz="1400" spc="-25" dirty="0">
                <a:latin typeface="Georgia"/>
                <a:cs typeface="Georgia"/>
              </a:rPr>
              <a:t>IOPS </a:t>
            </a:r>
            <a:r>
              <a:rPr sz="1400" spc="-65" dirty="0">
                <a:latin typeface="Georgia"/>
                <a:cs typeface="Georgia"/>
              </a:rPr>
              <a:t>(SSD). </a:t>
            </a:r>
            <a:r>
              <a:rPr sz="1400" spc="-10" dirty="0">
                <a:latin typeface="Georgia"/>
                <a:cs typeface="Georgia"/>
              </a:rPr>
              <a:t>They </a:t>
            </a:r>
            <a:r>
              <a:rPr sz="1400" spc="-65" dirty="0">
                <a:latin typeface="Georgia"/>
                <a:cs typeface="Georgia"/>
              </a:rPr>
              <a:t>differ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75" dirty="0">
                <a:latin typeface="Georgia"/>
                <a:cs typeface="Georgia"/>
              </a:rPr>
              <a:t>performance </a:t>
            </a:r>
            <a:r>
              <a:rPr sz="1400" spc="-55" dirty="0">
                <a:latin typeface="Georgia"/>
                <a:cs typeface="Georgia"/>
              </a:rPr>
              <a:t>characteristics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5" dirty="0">
                <a:latin typeface="Georgia"/>
                <a:cs typeface="Georgia"/>
              </a:rPr>
              <a:t>price,  </a:t>
            </a:r>
            <a:r>
              <a:rPr sz="1400" spc="-40" dirty="0">
                <a:latin typeface="Georgia"/>
                <a:cs typeface="Georgia"/>
              </a:rPr>
              <a:t>allowing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45" dirty="0">
                <a:latin typeface="Georgia"/>
                <a:cs typeface="Georgia"/>
              </a:rPr>
              <a:t>tailor your storage </a:t>
            </a:r>
            <a:r>
              <a:rPr sz="1400" spc="-75" dirty="0">
                <a:latin typeface="Georgia"/>
                <a:cs typeface="Georgia"/>
              </a:rPr>
              <a:t>performance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45" dirty="0">
                <a:latin typeface="Georgia"/>
                <a:cs typeface="Georgia"/>
              </a:rPr>
              <a:t>cost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80" dirty="0">
                <a:latin typeface="Georgia"/>
                <a:cs typeface="Georgia"/>
              </a:rPr>
              <a:t>needs </a:t>
            </a:r>
            <a:r>
              <a:rPr sz="1400" spc="-65" dirty="0">
                <a:latin typeface="Georgia"/>
                <a:cs typeface="Georgia"/>
              </a:rPr>
              <a:t>of </a:t>
            </a:r>
            <a:r>
              <a:rPr sz="1400" spc="-45" dirty="0">
                <a:latin typeface="Georgia"/>
                <a:cs typeface="Georgia"/>
              </a:rPr>
              <a:t>your </a:t>
            </a:r>
            <a:r>
              <a:rPr sz="1400" spc="24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database.</a:t>
            </a:r>
            <a:endParaRPr sz="14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 dirty="0">
              <a:latin typeface="Georgia"/>
              <a:cs typeface="Georgia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400" b="1" spc="-75" dirty="0">
                <a:latin typeface="Arial"/>
                <a:cs typeface="Arial"/>
              </a:rPr>
              <a:t>Considerations </a:t>
            </a:r>
            <a:r>
              <a:rPr sz="1400" b="1" spc="-35" dirty="0">
                <a:latin typeface="Arial"/>
                <a:cs typeface="Arial"/>
              </a:rPr>
              <a:t>for </a:t>
            </a:r>
            <a:r>
              <a:rPr sz="1400" b="1" spc="-60" dirty="0">
                <a:latin typeface="Arial"/>
                <a:cs typeface="Arial"/>
              </a:rPr>
              <a:t>running </a:t>
            </a:r>
            <a:r>
              <a:rPr sz="1400" b="1" spc="-100" dirty="0">
                <a:latin typeface="Arial"/>
                <a:cs typeface="Arial"/>
              </a:rPr>
              <a:t>on</a:t>
            </a:r>
            <a:r>
              <a:rPr sz="1400" b="1" spc="80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EC2: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 dirty="0">
              <a:latin typeface="Arial"/>
              <a:cs typeface="Arial"/>
            </a:endParaRPr>
          </a:p>
          <a:p>
            <a:pPr marL="469265" indent="-2286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5" dirty="0">
                <a:latin typeface="Georgia"/>
                <a:cs typeface="Georgia"/>
              </a:rPr>
              <a:t>Have </a:t>
            </a:r>
            <a:r>
              <a:rPr sz="1400" spc="-40" dirty="0">
                <a:latin typeface="Georgia"/>
                <a:cs typeface="Georgia"/>
              </a:rPr>
              <a:t>to </a:t>
            </a:r>
            <a:r>
              <a:rPr sz="1400" spc="-70" dirty="0">
                <a:latin typeface="Georgia"/>
                <a:cs typeface="Georgia"/>
              </a:rPr>
              <a:t>build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0" dirty="0">
                <a:latin typeface="Georgia"/>
                <a:cs typeface="Georgia"/>
              </a:rPr>
              <a:t>design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45" dirty="0">
                <a:latin typeface="Georgia"/>
                <a:cs typeface="Georgia"/>
              </a:rPr>
              <a:t>high</a:t>
            </a:r>
            <a:r>
              <a:rPr sz="1400" spc="204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availability.</a:t>
            </a:r>
            <a:endParaRPr sz="1400" dirty="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0" dirty="0">
                <a:latin typeface="Georgia"/>
                <a:cs typeface="Georgia"/>
              </a:rPr>
              <a:t>Must </a:t>
            </a:r>
            <a:r>
              <a:rPr sz="1400" spc="-80" dirty="0">
                <a:latin typeface="Georgia"/>
                <a:cs typeface="Georgia"/>
              </a:rPr>
              <a:t>implement </a:t>
            </a:r>
            <a:r>
              <a:rPr sz="1400" spc="-65" dirty="0">
                <a:latin typeface="Georgia"/>
                <a:cs typeface="Georgia"/>
              </a:rPr>
              <a:t>own </a:t>
            </a:r>
            <a:r>
              <a:rPr sz="1400" spc="-85" dirty="0">
                <a:latin typeface="Georgia"/>
                <a:cs typeface="Georgia"/>
              </a:rPr>
              <a:t>backup</a:t>
            </a:r>
            <a:r>
              <a:rPr sz="1400" spc="-40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solutions.</a:t>
            </a:r>
            <a:endParaRPr sz="1400" dirty="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0" dirty="0">
                <a:latin typeface="Georgia"/>
                <a:cs typeface="Georgia"/>
              </a:rPr>
              <a:t>Must </a:t>
            </a:r>
            <a:r>
              <a:rPr sz="1400" spc="-75" dirty="0">
                <a:latin typeface="Georgia"/>
                <a:cs typeface="Georgia"/>
              </a:rPr>
              <a:t>manage </a:t>
            </a:r>
            <a:r>
              <a:rPr sz="1400" spc="-60" dirty="0">
                <a:latin typeface="Georgia"/>
                <a:cs typeface="Georgia"/>
              </a:rPr>
              <a:t>replication </a:t>
            </a:r>
            <a:r>
              <a:rPr sz="1400" spc="-70" dirty="0">
                <a:latin typeface="Georgia"/>
                <a:cs typeface="Georgia"/>
              </a:rPr>
              <a:t>manually </a:t>
            </a:r>
            <a:r>
              <a:rPr sz="1400" spc="-65" dirty="0">
                <a:latin typeface="Georgia"/>
                <a:cs typeface="Georgia"/>
              </a:rPr>
              <a:t>between master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50" dirty="0">
                <a:latin typeface="Georgia"/>
                <a:cs typeface="Georgia"/>
              </a:rPr>
              <a:t>slave</a:t>
            </a:r>
            <a:r>
              <a:rPr sz="1400" spc="45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databases.</a:t>
            </a:r>
            <a:endParaRPr sz="1400" dirty="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0" dirty="0">
                <a:latin typeface="Georgia"/>
                <a:cs typeface="Georgia"/>
              </a:rPr>
              <a:t>Must </a:t>
            </a:r>
            <a:r>
              <a:rPr sz="1400" spc="-75" dirty="0">
                <a:latin typeface="Georgia"/>
                <a:cs typeface="Georgia"/>
              </a:rPr>
              <a:t>manage </a:t>
            </a:r>
            <a:r>
              <a:rPr sz="1400" spc="-30" dirty="0">
                <a:latin typeface="Georgia"/>
                <a:cs typeface="Georgia"/>
              </a:rPr>
              <a:t>tighter </a:t>
            </a:r>
            <a:r>
              <a:rPr sz="1400" spc="-45" dirty="0">
                <a:latin typeface="Georgia"/>
                <a:cs typeface="Georgia"/>
              </a:rPr>
              <a:t>security</a:t>
            </a:r>
            <a:r>
              <a:rPr sz="1400" spc="18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controls.</a:t>
            </a:r>
            <a:endParaRPr sz="1400" dirty="0">
              <a:latin typeface="Georgia"/>
              <a:cs typeface="Georgia"/>
            </a:endParaRPr>
          </a:p>
          <a:p>
            <a:pPr marL="469265" marR="86360" indent="-228600">
              <a:lnSpc>
                <a:spcPts val="1480"/>
              </a:lnSpc>
              <a:spcBef>
                <a:spcPts val="409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0" dirty="0">
                <a:latin typeface="Georgia"/>
                <a:cs typeface="Georgia"/>
              </a:rPr>
              <a:t>Upgrading </a:t>
            </a:r>
            <a:r>
              <a:rPr sz="1400" spc="-65" dirty="0">
                <a:latin typeface="Georgia"/>
                <a:cs typeface="Georgia"/>
              </a:rPr>
              <a:t>resources </a:t>
            </a:r>
            <a:r>
              <a:rPr sz="1400" spc="-50" dirty="0">
                <a:latin typeface="Georgia"/>
                <a:cs typeface="Georgia"/>
              </a:rPr>
              <a:t>or </a:t>
            </a:r>
            <a:r>
              <a:rPr sz="1400" spc="-55" dirty="0">
                <a:latin typeface="Georgia"/>
                <a:cs typeface="Georgia"/>
              </a:rPr>
              <a:t>any </a:t>
            </a:r>
            <a:r>
              <a:rPr sz="1400" spc="-45" dirty="0">
                <a:latin typeface="Georgia"/>
                <a:cs typeface="Georgia"/>
              </a:rPr>
              <a:t>type </a:t>
            </a:r>
            <a:r>
              <a:rPr sz="1400" spc="-70" dirty="0">
                <a:latin typeface="Georgia"/>
                <a:cs typeface="Georgia"/>
              </a:rPr>
              <a:t>of </a:t>
            </a:r>
            <a:r>
              <a:rPr sz="1400" spc="-55" dirty="0">
                <a:latin typeface="Georgia"/>
                <a:cs typeface="Georgia"/>
              </a:rPr>
              <a:t>failover </a:t>
            </a:r>
            <a:r>
              <a:rPr sz="1400" spc="-60" dirty="0">
                <a:latin typeface="Georgia"/>
                <a:cs typeface="Georgia"/>
              </a:rPr>
              <a:t>requires </a:t>
            </a:r>
            <a:r>
              <a:rPr sz="1400" spc="-90" dirty="0">
                <a:latin typeface="Georgia"/>
                <a:cs typeface="Georgia"/>
              </a:rPr>
              <a:t>manual </a:t>
            </a:r>
            <a:r>
              <a:rPr sz="1400" spc="-55" dirty="0">
                <a:latin typeface="Georgia"/>
                <a:cs typeface="Georgia"/>
              </a:rPr>
              <a:t>interaction </a:t>
            </a:r>
            <a:r>
              <a:rPr sz="1400" spc="-50" dirty="0">
                <a:latin typeface="Georgia"/>
                <a:cs typeface="Georgia"/>
              </a:rPr>
              <a:t>or  </a:t>
            </a:r>
            <a:r>
              <a:rPr sz="1400" spc="-70" dirty="0">
                <a:latin typeface="Georgia"/>
                <a:cs typeface="Georgia"/>
              </a:rPr>
              <a:t>custom</a:t>
            </a:r>
            <a:r>
              <a:rPr sz="140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scripting</a:t>
            </a:r>
            <a:r>
              <a:rPr sz="1400" spc="-50" dirty="0" smtClean="0">
                <a:latin typeface="Georgia"/>
                <a:cs typeface="Georgia"/>
              </a:rPr>
              <a:t>.</a:t>
            </a:r>
            <a:endParaRPr lang="en-US" sz="1400" spc="-50" dirty="0" smtClean="0">
              <a:latin typeface="Georgia"/>
              <a:cs typeface="Georgia"/>
            </a:endParaRPr>
          </a:p>
          <a:p>
            <a:pPr marL="469265" marR="86360" indent="-228600">
              <a:lnSpc>
                <a:spcPts val="1480"/>
              </a:lnSpc>
              <a:spcBef>
                <a:spcPts val="409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1400" spc="-50" dirty="0" smtClean="0">
                <a:latin typeface="Georgia"/>
                <a:cs typeface="Georgia"/>
              </a:rPr>
              <a:t>Java App </a:t>
            </a:r>
            <a:r>
              <a:rPr lang="en-US" sz="1400" spc="-50" dirty="0" smtClean="0">
                <a:latin typeface="Georgia"/>
                <a:cs typeface="Georgia"/>
                <a:sym typeface="Wingdings" pitchFamily="2" charset="2"/>
              </a:rPr>
              <a:t> EC2, ALB, AS</a:t>
            </a:r>
            <a:r>
              <a:rPr lang="en-US" sz="1400" spc="-50" dirty="0" smtClean="0">
                <a:latin typeface="Georgia"/>
                <a:cs typeface="Georgia"/>
              </a:rPr>
              <a:t> and Oracle database  --&gt; RDS save cost, Automate, DR()Disaster Recovery --&gt; 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276600"/>
            <a:ext cx="6934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IAM (Identity Access Management)</a:t>
            </a:r>
          </a:p>
          <a:p>
            <a:r>
              <a:rPr lang="en-US" sz="1000" i="1" dirty="0" smtClean="0"/>
              <a:t>Main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User groups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Policies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Roles</a:t>
            </a:r>
          </a:p>
          <a:p>
            <a:pPr marL="342900" indent="-342900"/>
            <a:endParaRPr lang="en-US" sz="1400" dirty="0" smtClean="0"/>
          </a:p>
          <a:p>
            <a:pPr marL="342900" indent="-342900"/>
            <a:r>
              <a:rPr lang="en-US" sz="1400" dirty="0" smtClean="0"/>
              <a:t>AWS </a:t>
            </a:r>
            <a:r>
              <a:rPr lang="en-US" sz="1400" i="1" dirty="0" smtClean="0"/>
              <a:t>End Point</a:t>
            </a:r>
            <a:r>
              <a:rPr lang="en-US" sz="1400" dirty="0" smtClean="0"/>
              <a:t>: Access point/link through which an </a:t>
            </a:r>
            <a:r>
              <a:rPr lang="en-US" sz="1400" dirty="0" err="1" smtClean="0"/>
              <a:t>aws</a:t>
            </a:r>
            <a:r>
              <a:rPr lang="en-US" sz="1400" dirty="0" smtClean="0"/>
              <a:t> service can be reached</a:t>
            </a:r>
            <a:endParaRPr lang="en-US" sz="1400" dirty="0" smtClean="0"/>
          </a:p>
          <a:p>
            <a:pPr marL="342900" indent="-342900"/>
            <a:endParaRPr lang="en-US" sz="1400" dirty="0" smtClean="0"/>
          </a:p>
          <a:p>
            <a:pPr marL="342900" indent="-342900"/>
            <a:r>
              <a:rPr lang="en-US" sz="1400" dirty="0" smtClean="0"/>
              <a:t>RDS (Relational Database Service)- </a:t>
            </a:r>
            <a:r>
              <a:rPr lang="en-US" sz="1000" i="1" dirty="0" smtClean="0"/>
              <a:t>data is stored in the form of tables and columns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 smtClean="0"/>
              <a:t>RDMS (</a:t>
            </a:r>
            <a:r>
              <a:rPr lang="en-US" sz="1100" dirty="0" smtClean="0"/>
              <a:t>Relational Database management System</a:t>
            </a:r>
            <a:r>
              <a:rPr lang="en-US" sz="1400" dirty="0" smtClean="0"/>
              <a:t>) </a:t>
            </a:r>
            <a:r>
              <a:rPr lang="en-US" sz="1400" dirty="0" err="1" smtClean="0"/>
              <a:t>e.g</a:t>
            </a:r>
            <a:r>
              <a:rPr lang="en-US" sz="1400" dirty="0" smtClean="0"/>
              <a:t> </a:t>
            </a:r>
            <a:r>
              <a:rPr lang="en-US" sz="1400" dirty="0" err="1" smtClean="0"/>
              <a:t>Mysql</a:t>
            </a:r>
            <a:r>
              <a:rPr lang="en-US" sz="1400" dirty="0" smtClean="0"/>
              <a:t> DB(select * from </a:t>
            </a:r>
            <a:r>
              <a:rPr lang="en-US" sz="1400" dirty="0" err="1" smtClean="0"/>
              <a:t>tablex</a:t>
            </a:r>
            <a:r>
              <a:rPr lang="en-US" sz="1400" dirty="0" smtClean="0"/>
              <a:t> where </a:t>
            </a:r>
            <a:r>
              <a:rPr lang="en-US" sz="1400" dirty="0" err="1" smtClean="0"/>
              <a:t>exy</a:t>
            </a:r>
            <a:r>
              <a:rPr lang="en-US" sz="1400" dirty="0" smtClean="0"/>
              <a:t> = ‘Tom’), SQL Server DB </a:t>
            </a:r>
            <a:r>
              <a:rPr lang="en-US" sz="1400" dirty="0" smtClean="0"/>
              <a:t>(select * </a:t>
            </a:r>
            <a:r>
              <a:rPr lang="en-US" sz="1400" dirty="0" err="1" smtClean="0"/>
              <a:t>tablex</a:t>
            </a:r>
            <a:r>
              <a:rPr lang="en-US" sz="1400" dirty="0" smtClean="0"/>
              <a:t> </a:t>
            </a:r>
            <a:r>
              <a:rPr lang="en-US" sz="1400" dirty="0" smtClean="0"/>
              <a:t>where </a:t>
            </a:r>
            <a:r>
              <a:rPr lang="en-US" sz="1400" dirty="0" err="1" smtClean="0"/>
              <a:t>exy</a:t>
            </a:r>
            <a:r>
              <a:rPr lang="en-US" sz="1400" dirty="0" smtClean="0"/>
              <a:t> = ‘Tom</a:t>
            </a:r>
            <a:r>
              <a:rPr lang="en-US" sz="1400" dirty="0" smtClean="0"/>
              <a:t>’), Oracle SQL DB.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400" dirty="0" smtClean="0"/>
              <a:t>Tables and Columns and joins</a:t>
            </a:r>
            <a:r>
              <a:rPr lang="en-US" sz="1400" dirty="0" smtClean="0"/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400" dirty="0" err="1" smtClean="0"/>
              <a:t>NoSQL</a:t>
            </a:r>
            <a:r>
              <a:rPr lang="en-US" sz="1400" dirty="0" smtClean="0"/>
              <a:t> Database (</a:t>
            </a:r>
            <a:r>
              <a:rPr lang="en-US" sz="1400" dirty="0" err="1" smtClean="0"/>
              <a:t>e.g</a:t>
            </a:r>
            <a:r>
              <a:rPr lang="en-US" sz="1400" dirty="0" smtClean="0"/>
              <a:t> </a:t>
            </a:r>
            <a:r>
              <a:rPr lang="en-US" sz="1400" dirty="0" err="1" smtClean="0"/>
              <a:t>DynamoDB</a:t>
            </a:r>
            <a:r>
              <a:rPr lang="en-US" sz="1400" dirty="0" smtClean="0"/>
              <a:t>, </a:t>
            </a:r>
            <a:r>
              <a:rPr lang="en-US" sz="1400" dirty="0" err="1" smtClean="0"/>
              <a:t>MongoDB</a:t>
            </a:r>
            <a:r>
              <a:rPr lang="en-US" sz="1400" dirty="0" smtClean="0"/>
              <a:t>)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400" dirty="0" smtClean="0"/>
              <a:t>Data is stored in the form of Document, graph, key-value etc.</a:t>
            </a:r>
          </a:p>
          <a:p>
            <a:pPr marL="342900" indent="-342900"/>
            <a:endParaRPr lang="en-US" sz="14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276600"/>
            <a:ext cx="7010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AWS Regions</a:t>
            </a:r>
          </a:p>
          <a:p>
            <a:r>
              <a:rPr lang="en-US" sz="1400" dirty="0" smtClean="0"/>
              <a:t>US-East-1   </a:t>
            </a:r>
            <a:r>
              <a:rPr lang="en-US" sz="1400" dirty="0" smtClean="0">
                <a:sym typeface="Wingdings" pitchFamily="2" charset="2"/>
              </a:rPr>
              <a:t> Region  6 AZ (AZ1, AZ2, AZ3…….AZ6)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 err="1" smtClean="0">
                <a:sym typeface="Wingdings" pitchFamily="2" charset="2"/>
              </a:rPr>
              <a:t>MySQLDB</a:t>
            </a:r>
            <a:r>
              <a:rPr lang="en-US" sz="1400" dirty="0" smtClean="0">
                <a:sym typeface="Wingdings" pitchFamily="2" charset="2"/>
              </a:rPr>
              <a:t> --&gt; AZ1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 smtClean="0">
                <a:sym typeface="Wingdings" pitchFamily="2" charset="2"/>
              </a:rPr>
              <a:t>Standby  AZ2 for HA</a:t>
            </a:r>
          </a:p>
          <a:p>
            <a:pPr lvl="1"/>
            <a:endParaRPr lang="en-US" sz="1400" dirty="0" smtClean="0">
              <a:sym typeface="Wingdings" pitchFamily="2" charset="2"/>
            </a:endParaRPr>
          </a:p>
          <a:p>
            <a:pPr lvl="1"/>
            <a:r>
              <a:rPr lang="en-US" sz="1400" dirty="0" smtClean="0">
                <a:sym typeface="Wingdings" pitchFamily="2" charset="2"/>
              </a:rPr>
              <a:t>MYSQLDB(xyz)(private network)     EC2(Public network)  Target  Load balancer  DNS service (Route53 or external vendor)   internet (Chrome, </a:t>
            </a:r>
            <a:r>
              <a:rPr lang="en-US" sz="1400" dirty="0" err="1" smtClean="0">
                <a:sym typeface="Wingdings" pitchFamily="2" charset="2"/>
              </a:rPr>
              <a:t>firefox</a:t>
            </a:r>
            <a:r>
              <a:rPr lang="en-US" sz="1400" dirty="0" smtClean="0">
                <a:sym typeface="Wingdings" pitchFamily="2" charset="2"/>
              </a:rPr>
              <a:t>, IE) John (</a:t>
            </a:r>
            <a:r>
              <a:rPr lang="en-US" sz="1400" dirty="0" err="1" smtClean="0">
                <a:sym typeface="Wingdings" pitchFamily="2" charset="2"/>
              </a:rPr>
              <a:t>eyz</a:t>
            </a:r>
            <a:r>
              <a:rPr lang="en-US" sz="1400" dirty="0" smtClean="0">
                <a:sym typeface="Wingdings" pitchFamily="2" charset="2"/>
              </a:rPr>
              <a:t> movie www.netflix.com/eyzmovie)</a:t>
            </a:r>
            <a:endParaRPr lang="en-US" sz="1400" dirty="0" smtClean="0">
              <a:sym typeface="Wingdings" pitchFamily="2" charset="2"/>
            </a:endParaRPr>
          </a:p>
          <a:p>
            <a:pPr lvl="1"/>
            <a:endParaRPr lang="en-US" sz="1400" dirty="0" smtClean="0">
              <a:sym typeface="Wingdings" pitchFamily="2" charset="2"/>
            </a:endParaRPr>
          </a:p>
          <a:p>
            <a:pPr lvl="1"/>
            <a:r>
              <a:rPr lang="en-US" sz="1400" dirty="0" smtClean="0">
                <a:sym typeface="Wingdings" pitchFamily="2" charset="2"/>
              </a:rPr>
              <a:t>EC2 cluster that is connected to MYSQLDB then we can create the respective instances in other AZ</a:t>
            </a:r>
          </a:p>
          <a:p>
            <a:pPr lvl="1"/>
            <a:endParaRPr lang="en-US" sz="1400" dirty="0" smtClean="0">
              <a:sym typeface="Wingdings" pitchFamily="2" charset="2"/>
            </a:endParaRPr>
          </a:p>
          <a:p>
            <a:pPr lvl="1"/>
            <a:r>
              <a:rPr lang="en-US" sz="1400" smtClean="0">
                <a:sym typeface="Wingdings" pitchFamily="2" charset="2"/>
              </a:rPr>
              <a:t>IP Address –CIDR Range </a:t>
            </a:r>
            <a:r>
              <a:rPr lang="en-US" sz="1400" dirty="0" smtClean="0">
                <a:sym typeface="Wingdings" pitchFamily="2" charset="2"/>
              </a:rPr>
              <a:t> VPC (Virtual Private Cloud)</a:t>
            </a:r>
          </a:p>
          <a:p>
            <a:pPr lvl="1">
              <a:buFont typeface="Arial" pitchFamily="34" charset="0"/>
              <a:buChar char="•"/>
            </a:pPr>
            <a:endParaRPr lang="en-US" sz="1400" dirty="0" smtClean="0"/>
          </a:p>
          <a:p>
            <a:pPr marL="342900" indent="-342900"/>
            <a:endParaRPr lang="en-US" sz="14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229486"/>
            <a:ext cx="5981700" cy="2799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979159"/>
            <a:ext cx="5981700" cy="2308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02056"/>
            <a:ext cx="5948045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0" dirty="0">
                <a:solidFill>
                  <a:srgbClr val="FFC000"/>
                </a:solidFill>
                <a:latin typeface="Arial"/>
                <a:cs typeface="Arial"/>
              </a:rPr>
              <a:t>CREATING </a:t>
            </a:r>
            <a:r>
              <a:rPr sz="2000" b="1" spc="-55" dirty="0">
                <a:solidFill>
                  <a:srgbClr val="FFC000"/>
                </a:solidFill>
                <a:latin typeface="Arial"/>
                <a:cs typeface="Arial"/>
              </a:rPr>
              <a:t>RDS </a:t>
            </a:r>
            <a:r>
              <a:rPr sz="2000" b="1" spc="-25" dirty="0">
                <a:solidFill>
                  <a:srgbClr val="FFC000"/>
                </a:solidFill>
                <a:latin typeface="Arial"/>
                <a:cs typeface="Arial"/>
              </a:rPr>
              <a:t>DATABASE </a:t>
            </a:r>
            <a:r>
              <a:rPr sz="2000" b="1" spc="20" dirty="0">
                <a:solidFill>
                  <a:srgbClr val="FFC000"/>
                </a:solidFill>
                <a:latin typeface="Arial"/>
                <a:cs typeface="Arial"/>
              </a:rPr>
              <a:t>INSTANCE </a:t>
            </a:r>
            <a:r>
              <a:rPr sz="2000" b="1" spc="30" dirty="0">
                <a:solidFill>
                  <a:srgbClr val="FFC000"/>
                </a:solidFill>
                <a:latin typeface="Arial"/>
                <a:cs typeface="Arial"/>
              </a:rPr>
              <a:t>ON</a:t>
            </a:r>
            <a:r>
              <a:rPr sz="2000" b="1" spc="-14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FFC000"/>
                </a:solidFill>
                <a:latin typeface="Arial"/>
                <a:cs typeface="Arial"/>
              </a:rPr>
              <a:t>AWS</a:t>
            </a:r>
            <a:endParaRPr sz="2000" dirty="0">
              <a:latin typeface="Arial"/>
              <a:cs typeface="Arial"/>
            </a:endParaRPr>
          </a:p>
          <a:p>
            <a:pPr marL="12700" marR="217170">
              <a:lnSpc>
                <a:spcPts val="1550"/>
              </a:lnSpc>
              <a:spcBef>
                <a:spcPts val="1660"/>
              </a:spcBef>
            </a:pPr>
            <a:r>
              <a:rPr sz="1400" spc="-60" dirty="0">
                <a:latin typeface="Georgia"/>
                <a:cs typeface="Georgia"/>
              </a:rPr>
              <a:t>Once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30" dirty="0">
                <a:latin typeface="Georgia"/>
                <a:cs typeface="Georgia"/>
              </a:rPr>
              <a:t>logged </a:t>
            </a:r>
            <a:r>
              <a:rPr sz="1400" spc="-70" dirty="0">
                <a:latin typeface="Georgia"/>
                <a:cs typeface="Georgia"/>
              </a:rPr>
              <a:t>in </a:t>
            </a:r>
            <a:r>
              <a:rPr sz="1400" spc="-45" dirty="0">
                <a:latin typeface="Georgia"/>
                <a:cs typeface="Georgia"/>
              </a:rPr>
              <a:t>to </a:t>
            </a:r>
            <a:r>
              <a:rPr sz="1400" spc="15" dirty="0">
                <a:latin typeface="Georgia"/>
                <a:cs typeface="Georgia"/>
              </a:rPr>
              <a:t>AWS </a:t>
            </a:r>
            <a:r>
              <a:rPr sz="1400" spc="-80" dirty="0">
                <a:latin typeface="Georgia"/>
                <a:cs typeface="Georgia"/>
              </a:rPr>
              <a:t>management </a:t>
            </a:r>
            <a:r>
              <a:rPr sz="1400" spc="-60" dirty="0">
                <a:latin typeface="Georgia"/>
                <a:cs typeface="Georgia"/>
              </a:rPr>
              <a:t>console, Choose </a:t>
            </a:r>
            <a:r>
              <a:rPr sz="1400" spc="-30" dirty="0">
                <a:latin typeface="Georgia"/>
                <a:cs typeface="Georgia"/>
              </a:rPr>
              <a:t>RDS </a:t>
            </a:r>
            <a:r>
              <a:rPr sz="1400" spc="-75" dirty="0">
                <a:latin typeface="Georgia"/>
                <a:cs typeface="Georgia"/>
              </a:rPr>
              <a:t>from </a:t>
            </a:r>
            <a:r>
              <a:rPr sz="1400" spc="-65" dirty="0">
                <a:latin typeface="Georgia"/>
                <a:cs typeface="Georgia"/>
              </a:rPr>
              <a:t>Database  </a:t>
            </a:r>
            <a:r>
              <a:rPr sz="1400" spc="-55" dirty="0">
                <a:latin typeface="Georgia"/>
                <a:cs typeface="Georgia"/>
              </a:rPr>
              <a:t>section </a:t>
            </a:r>
            <a:r>
              <a:rPr sz="1400" spc="-75" dirty="0">
                <a:latin typeface="Georgia"/>
                <a:cs typeface="Georgia"/>
              </a:rPr>
              <a:t>under </a:t>
            </a:r>
            <a:r>
              <a:rPr sz="1400" spc="10" dirty="0">
                <a:latin typeface="Georgia"/>
                <a:cs typeface="Georgia"/>
              </a:rPr>
              <a:t>AWS</a:t>
            </a:r>
            <a:r>
              <a:rPr sz="1400" spc="150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services.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149722"/>
            <a:ext cx="5862320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spc="-55" dirty="0">
                <a:latin typeface="Georgia"/>
                <a:cs typeface="Georgia"/>
              </a:rPr>
              <a:t>In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35" dirty="0">
                <a:latin typeface="Georgia"/>
                <a:cs typeface="Georgia"/>
              </a:rPr>
              <a:t>next </a:t>
            </a:r>
            <a:r>
              <a:rPr sz="1400" spc="-65" dirty="0">
                <a:latin typeface="Georgia"/>
                <a:cs typeface="Georgia"/>
              </a:rPr>
              <a:t>page, </a:t>
            </a:r>
            <a:r>
              <a:rPr sz="1400" spc="-50" dirty="0">
                <a:latin typeface="Georgia"/>
                <a:cs typeface="Georgia"/>
              </a:rPr>
              <a:t>select </a:t>
            </a:r>
            <a:r>
              <a:rPr sz="1400" spc="-60" dirty="0">
                <a:latin typeface="Georgia"/>
                <a:cs typeface="Georgia"/>
              </a:rPr>
              <a:t>Instances </a:t>
            </a:r>
            <a:r>
              <a:rPr sz="1400" spc="-80" dirty="0">
                <a:latin typeface="Georgia"/>
                <a:cs typeface="Georgia"/>
              </a:rPr>
              <a:t>from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40" dirty="0">
                <a:latin typeface="Georgia"/>
                <a:cs typeface="Georgia"/>
              </a:rPr>
              <a:t>left </a:t>
            </a:r>
            <a:r>
              <a:rPr sz="1400" spc="-90" dirty="0">
                <a:latin typeface="Georgia"/>
                <a:cs typeface="Georgia"/>
              </a:rPr>
              <a:t>pane and </a:t>
            </a:r>
            <a:r>
              <a:rPr sz="1400" spc="-50" dirty="0">
                <a:latin typeface="Georgia"/>
                <a:cs typeface="Georgia"/>
              </a:rPr>
              <a:t>click </a:t>
            </a:r>
            <a:r>
              <a:rPr sz="1400" spc="-85" dirty="0">
                <a:latin typeface="Georgia"/>
                <a:cs typeface="Georgia"/>
              </a:rPr>
              <a:t>on </a:t>
            </a:r>
            <a:r>
              <a:rPr sz="1400" spc="-45" dirty="0">
                <a:latin typeface="Georgia"/>
                <a:cs typeface="Georgia"/>
              </a:rPr>
              <a:t>Create </a:t>
            </a:r>
            <a:r>
              <a:rPr sz="1400" spc="-80" dirty="0">
                <a:latin typeface="Georgia"/>
                <a:cs typeface="Georgia"/>
              </a:rPr>
              <a:t>database 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40" dirty="0">
                <a:latin typeface="Georgia"/>
                <a:cs typeface="Georgia"/>
              </a:rPr>
              <a:t>start </a:t>
            </a:r>
            <a:r>
              <a:rPr sz="1400" spc="-60" dirty="0">
                <a:latin typeface="Georgia"/>
                <a:cs typeface="Georgia"/>
              </a:rPr>
              <a:t>spinning </a:t>
            </a:r>
            <a:r>
              <a:rPr sz="1400" spc="-100" dirty="0">
                <a:latin typeface="Georgia"/>
                <a:cs typeface="Georgia"/>
              </a:rPr>
              <a:t>up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75" dirty="0">
                <a:latin typeface="Georgia"/>
                <a:cs typeface="Georgia"/>
              </a:rPr>
              <a:t>database</a:t>
            </a:r>
            <a:r>
              <a:rPr sz="1400" spc="-114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instance.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62600" y="2286000"/>
            <a:ext cx="7620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38800" y="6019800"/>
            <a:ext cx="6858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310258"/>
            <a:ext cx="5972175" cy="4304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405638"/>
            <a:ext cx="5981700" cy="2496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72744"/>
            <a:ext cx="40449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-55" dirty="0">
                <a:latin typeface="Georgia"/>
                <a:cs typeface="Georgia"/>
              </a:rPr>
              <a:t>the </a:t>
            </a:r>
            <a:r>
              <a:rPr sz="1400" spc="-80" dirty="0">
                <a:latin typeface="Georgia"/>
                <a:cs typeface="Georgia"/>
              </a:rPr>
              <a:t>database </a:t>
            </a:r>
            <a:r>
              <a:rPr sz="1400" spc="-45" dirty="0">
                <a:latin typeface="Georgia"/>
                <a:cs typeface="Georgia"/>
              </a:rPr>
              <a:t>flavor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45" dirty="0">
                <a:latin typeface="Georgia"/>
                <a:cs typeface="Georgia"/>
              </a:rPr>
              <a:t>click </a:t>
            </a:r>
            <a:r>
              <a:rPr sz="1400" spc="-80" dirty="0">
                <a:latin typeface="Georgia"/>
                <a:cs typeface="Georgia"/>
              </a:rPr>
              <a:t>on </a:t>
            </a:r>
            <a:r>
              <a:rPr sz="1400" spc="-35" dirty="0">
                <a:latin typeface="Georgia"/>
                <a:cs typeface="Georgia"/>
              </a:rPr>
              <a:t>next </a:t>
            </a:r>
            <a:r>
              <a:rPr sz="1400" spc="-40" dirty="0">
                <a:latin typeface="Georgia"/>
                <a:cs typeface="Georgia"/>
              </a:rPr>
              <a:t>to</a:t>
            </a:r>
            <a:r>
              <a:rPr sz="1400" spc="35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continue.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971413"/>
            <a:ext cx="44399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latin typeface="Georgia"/>
                <a:cs typeface="Georgia"/>
              </a:rPr>
              <a:t>Choose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use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0" dirty="0">
                <a:latin typeface="Georgia"/>
                <a:cs typeface="Georgia"/>
              </a:rPr>
              <a:t>case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75" dirty="0">
                <a:latin typeface="Georgia"/>
                <a:cs typeface="Georgia"/>
              </a:rPr>
              <a:t>as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5" dirty="0">
                <a:latin typeface="Georgia"/>
                <a:cs typeface="Georgia"/>
              </a:rPr>
              <a:t>Dev/Test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30" dirty="0">
                <a:latin typeface="Georgia"/>
                <a:cs typeface="Georgia"/>
              </a:rPr>
              <a:t>-Mysql</a:t>
            </a:r>
            <a:r>
              <a:rPr sz="1400" spc="10" dirty="0">
                <a:latin typeface="Georgia"/>
                <a:cs typeface="Georgia"/>
              </a:rPr>
              <a:t> </a:t>
            </a:r>
            <a:r>
              <a:rPr sz="1400" spc="-90" dirty="0">
                <a:latin typeface="Georgia"/>
                <a:cs typeface="Georgia"/>
              </a:rPr>
              <a:t>and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65" dirty="0">
                <a:latin typeface="Georgia"/>
                <a:cs typeface="Georgia"/>
              </a:rPr>
              <a:t>then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click</a:t>
            </a:r>
            <a:r>
              <a:rPr sz="1400" spc="15" dirty="0">
                <a:latin typeface="Georgia"/>
                <a:cs typeface="Georgia"/>
              </a:rPr>
              <a:t> </a:t>
            </a:r>
            <a:r>
              <a:rPr sz="1400" spc="-80" dirty="0">
                <a:latin typeface="Georgia"/>
                <a:cs typeface="Georgia"/>
              </a:rPr>
              <a:t>on</a:t>
            </a:r>
            <a:r>
              <a:rPr sz="1400" spc="5" dirty="0">
                <a:latin typeface="Georgia"/>
                <a:cs typeface="Georgia"/>
              </a:rPr>
              <a:t> </a:t>
            </a:r>
            <a:r>
              <a:rPr sz="1400" spc="-35" dirty="0">
                <a:latin typeface="Georgia"/>
                <a:cs typeface="Georgia"/>
              </a:rPr>
              <a:t>Next.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38800" y="6477000"/>
            <a:ext cx="76200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310132"/>
            <a:ext cx="5981700" cy="2827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534786"/>
            <a:ext cx="5981700" cy="3011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77316"/>
            <a:ext cx="454850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45" dirty="0">
                <a:latin typeface="Georgia"/>
                <a:cs typeface="Georgia"/>
              </a:rPr>
              <a:t>Select </a:t>
            </a:r>
            <a:r>
              <a:rPr sz="1350" spc="-60" dirty="0">
                <a:latin typeface="Georgia"/>
                <a:cs typeface="Georgia"/>
              </a:rPr>
              <a:t>license </a:t>
            </a:r>
            <a:r>
              <a:rPr sz="1350" spc="-75" dirty="0">
                <a:latin typeface="Georgia"/>
                <a:cs typeface="Georgia"/>
              </a:rPr>
              <a:t>model </a:t>
            </a:r>
            <a:r>
              <a:rPr sz="1350" spc="-95" dirty="0">
                <a:latin typeface="Georgia"/>
                <a:cs typeface="Georgia"/>
              </a:rPr>
              <a:t>and </a:t>
            </a:r>
            <a:r>
              <a:rPr sz="1350" spc="-60" dirty="0">
                <a:latin typeface="Georgia"/>
                <a:cs typeface="Georgia"/>
              </a:rPr>
              <a:t>engine </a:t>
            </a:r>
            <a:r>
              <a:rPr sz="1350" spc="-50" dirty="0">
                <a:latin typeface="Georgia"/>
                <a:cs typeface="Georgia"/>
              </a:rPr>
              <a:t>version </a:t>
            </a:r>
            <a:r>
              <a:rPr sz="1350" spc="-75" dirty="0">
                <a:latin typeface="Georgia"/>
                <a:cs typeface="Georgia"/>
              </a:rPr>
              <a:t>as </a:t>
            </a:r>
            <a:r>
              <a:rPr sz="1350" spc="-70" dirty="0">
                <a:latin typeface="Georgia"/>
                <a:cs typeface="Georgia"/>
              </a:rPr>
              <a:t>per </a:t>
            </a:r>
            <a:r>
              <a:rPr sz="1350" spc="-45" dirty="0">
                <a:latin typeface="Georgia"/>
                <a:cs typeface="Georgia"/>
              </a:rPr>
              <a:t>your</a:t>
            </a:r>
            <a:r>
              <a:rPr sz="1350" spc="145" dirty="0">
                <a:latin typeface="Georgia"/>
                <a:cs typeface="Georgia"/>
              </a:rPr>
              <a:t> </a:t>
            </a:r>
            <a:r>
              <a:rPr sz="1350" spc="-65" dirty="0">
                <a:latin typeface="Georgia"/>
                <a:cs typeface="Georgia"/>
              </a:rPr>
              <a:t>requirement.</a:t>
            </a:r>
            <a:endParaRPr sz="135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704714"/>
            <a:ext cx="5836920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-60" dirty="0">
                <a:latin typeface="Georgia"/>
                <a:cs typeface="Georgia"/>
              </a:rPr>
              <a:t>Instance </a:t>
            </a:r>
            <a:r>
              <a:rPr sz="1400" spc="-50" dirty="0">
                <a:latin typeface="Georgia"/>
                <a:cs typeface="Georgia"/>
              </a:rPr>
              <a:t>type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35" dirty="0">
                <a:latin typeface="Georgia"/>
                <a:cs typeface="Georgia"/>
              </a:rPr>
              <a:t>Multi </a:t>
            </a:r>
            <a:r>
              <a:rPr sz="1400" spc="30" dirty="0">
                <a:latin typeface="Georgia"/>
                <a:cs typeface="Georgia"/>
              </a:rPr>
              <a:t>AZ </a:t>
            </a:r>
            <a:r>
              <a:rPr sz="1400" spc="-70" dirty="0">
                <a:latin typeface="Georgia"/>
                <a:cs typeface="Georgia"/>
              </a:rPr>
              <a:t>information, choose </a:t>
            </a:r>
            <a:r>
              <a:rPr sz="1400" spc="-45" dirty="0">
                <a:latin typeface="Georgia"/>
                <a:cs typeface="Georgia"/>
              </a:rPr>
              <a:t>Storage </a:t>
            </a:r>
            <a:r>
              <a:rPr sz="1400" spc="-50" dirty="0">
                <a:latin typeface="Georgia"/>
                <a:cs typeface="Georgia"/>
              </a:rPr>
              <a:t>type, </a:t>
            </a:r>
            <a:r>
              <a:rPr sz="1400" spc="-95" dirty="0">
                <a:latin typeface="Georgia"/>
                <a:cs typeface="Georgia"/>
              </a:rPr>
              <a:t>and  </a:t>
            </a:r>
            <a:r>
              <a:rPr sz="1400" spc="-55" dirty="0">
                <a:latin typeface="Georgia"/>
                <a:cs typeface="Georgia"/>
              </a:rPr>
              <a:t>specify </a:t>
            </a:r>
            <a:r>
              <a:rPr sz="1400" spc="-65" dirty="0">
                <a:latin typeface="Georgia"/>
                <a:cs typeface="Georgia"/>
              </a:rPr>
              <a:t>the </a:t>
            </a:r>
            <a:r>
              <a:rPr sz="1400" spc="-45" dirty="0">
                <a:latin typeface="Georgia"/>
                <a:cs typeface="Georgia"/>
              </a:rPr>
              <a:t>storage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45" dirty="0">
                <a:latin typeface="Georgia"/>
                <a:cs typeface="Georgia"/>
              </a:rPr>
              <a:t>your </a:t>
            </a:r>
            <a:r>
              <a:rPr sz="1400" spc="-80" dirty="0">
                <a:latin typeface="Georgia"/>
                <a:cs typeface="Georgia"/>
              </a:rPr>
              <a:t>database </a:t>
            </a:r>
            <a:r>
              <a:rPr sz="1400" spc="-70" dirty="0">
                <a:latin typeface="Georgia"/>
                <a:cs typeface="Georgia"/>
              </a:rPr>
              <a:t>in</a:t>
            </a:r>
            <a:r>
              <a:rPr sz="1400" spc="145" dirty="0">
                <a:latin typeface="Georgia"/>
                <a:cs typeface="Georgia"/>
              </a:rPr>
              <a:t> </a:t>
            </a:r>
            <a:r>
              <a:rPr sz="1400" spc="-45" dirty="0">
                <a:latin typeface="Georgia"/>
                <a:cs typeface="Georgia"/>
              </a:rPr>
              <a:t>gb’s.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507744"/>
            <a:ext cx="5981700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874268"/>
            <a:ext cx="5923280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270"/>
              </a:spcBef>
            </a:pPr>
            <a:r>
              <a:rPr sz="1400" spc="-30" dirty="0">
                <a:latin typeface="Georgia"/>
                <a:cs typeface="Georgia"/>
              </a:rPr>
              <a:t>Next, </a:t>
            </a:r>
            <a:r>
              <a:rPr sz="1400" spc="-55" dirty="0">
                <a:latin typeface="Georgia"/>
                <a:cs typeface="Georgia"/>
              </a:rPr>
              <a:t>specify </a:t>
            </a:r>
            <a:r>
              <a:rPr sz="1400" spc="-95" dirty="0">
                <a:latin typeface="Georgia"/>
                <a:cs typeface="Georgia"/>
              </a:rPr>
              <a:t>a </a:t>
            </a:r>
            <a:r>
              <a:rPr sz="1400" spc="-20" dirty="0">
                <a:latin typeface="Georgia"/>
                <a:cs typeface="Georgia"/>
              </a:rPr>
              <a:t>tag </a:t>
            </a:r>
            <a:r>
              <a:rPr sz="1400" spc="-100" dirty="0">
                <a:latin typeface="Georgia"/>
                <a:cs typeface="Georgia"/>
              </a:rPr>
              <a:t>name, </a:t>
            </a:r>
            <a:r>
              <a:rPr sz="1400" spc="-60" dirty="0">
                <a:latin typeface="Georgia"/>
                <a:cs typeface="Georgia"/>
              </a:rPr>
              <a:t>provide </a:t>
            </a:r>
            <a:r>
              <a:rPr sz="1400" spc="-65" dirty="0">
                <a:latin typeface="Georgia"/>
                <a:cs typeface="Georgia"/>
              </a:rPr>
              <a:t>user </a:t>
            </a:r>
            <a:r>
              <a:rPr sz="1400" spc="-105" dirty="0">
                <a:latin typeface="Georgia"/>
                <a:cs typeface="Georgia"/>
              </a:rPr>
              <a:t>name </a:t>
            </a:r>
            <a:r>
              <a:rPr sz="1400" spc="-90" dirty="0">
                <a:latin typeface="Georgia"/>
                <a:cs typeface="Georgia"/>
              </a:rPr>
              <a:t>and </a:t>
            </a:r>
            <a:r>
              <a:rPr sz="1400" spc="-65" dirty="0">
                <a:latin typeface="Georgia"/>
                <a:cs typeface="Georgia"/>
              </a:rPr>
              <a:t>password which </a:t>
            </a:r>
            <a:r>
              <a:rPr sz="1400" spc="-50" dirty="0">
                <a:latin typeface="Georgia"/>
                <a:cs typeface="Georgia"/>
              </a:rPr>
              <a:t>you </a:t>
            </a:r>
            <a:r>
              <a:rPr sz="1400" spc="-55" dirty="0">
                <a:latin typeface="Georgia"/>
                <a:cs typeface="Georgia"/>
              </a:rPr>
              <a:t>want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80" dirty="0">
                <a:latin typeface="Georgia"/>
                <a:cs typeface="Georgia"/>
              </a:rPr>
              <a:t>use 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65" dirty="0">
                <a:latin typeface="Georgia"/>
                <a:cs typeface="Georgia"/>
              </a:rPr>
              <a:t>connect </a:t>
            </a:r>
            <a:r>
              <a:rPr sz="1400" spc="-35" dirty="0">
                <a:latin typeface="Georgia"/>
                <a:cs typeface="Georgia"/>
              </a:rPr>
              <a:t>to </a:t>
            </a:r>
            <a:r>
              <a:rPr sz="1400" spc="-75" dirty="0">
                <a:latin typeface="Georgia"/>
                <a:cs typeface="Georgia"/>
              </a:rPr>
              <a:t>database</a:t>
            </a:r>
            <a:r>
              <a:rPr sz="1400" spc="150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server.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832728"/>
            <a:ext cx="4338955" cy="1565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latin typeface="Georgia"/>
                <a:cs typeface="Georgia"/>
              </a:rPr>
              <a:t>Under </a:t>
            </a:r>
            <a:r>
              <a:rPr sz="1400" spc="-45" dirty="0">
                <a:latin typeface="Georgia"/>
                <a:cs typeface="Georgia"/>
              </a:rPr>
              <a:t>Network </a:t>
            </a:r>
            <a:r>
              <a:rPr sz="1400" spc="-30" dirty="0">
                <a:latin typeface="Georgia"/>
                <a:cs typeface="Georgia"/>
              </a:rPr>
              <a:t>&amp; </a:t>
            </a:r>
            <a:r>
              <a:rPr sz="1400" spc="-45" dirty="0">
                <a:latin typeface="Georgia"/>
                <a:cs typeface="Georgia"/>
              </a:rPr>
              <a:t>Security </a:t>
            </a:r>
            <a:r>
              <a:rPr sz="1400" spc="-70" dirty="0">
                <a:latin typeface="Georgia"/>
                <a:cs typeface="Georgia"/>
              </a:rPr>
              <a:t>choose </a:t>
            </a:r>
            <a:r>
              <a:rPr sz="1400" spc="5" dirty="0">
                <a:latin typeface="Georgia"/>
                <a:cs typeface="Georgia"/>
              </a:rPr>
              <a:t>VPC</a:t>
            </a:r>
            <a:r>
              <a:rPr sz="1400" spc="315" dirty="0">
                <a:latin typeface="Georgia"/>
                <a:cs typeface="Georgia"/>
              </a:rPr>
              <a:t> </a:t>
            </a:r>
            <a:r>
              <a:rPr sz="1400" spc="-60" dirty="0">
                <a:latin typeface="Georgia"/>
                <a:cs typeface="Georgia"/>
              </a:rPr>
              <a:t>configurations.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5" dirty="0">
                <a:latin typeface="Georgia"/>
                <a:cs typeface="Georgia"/>
              </a:rPr>
              <a:t>VPC </a:t>
            </a:r>
            <a:r>
              <a:rPr sz="1400" spc="-75" dirty="0">
                <a:latin typeface="Georgia"/>
                <a:cs typeface="Georgia"/>
              </a:rPr>
              <a:t>from </a:t>
            </a:r>
            <a:r>
              <a:rPr sz="1400" spc="5" dirty="0">
                <a:latin typeface="Georgia"/>
                <a:cs typeface="Georgia"/>
              </a:rPr>
              <a:t>VPC </a:t>
            </a:r>
            <a:r>
              <a:rPr sz="1400" spc="-75" dirty="0">
                <a:latin typeface="Georgia"/>
                <a:cs typeface="Georgia"/>
              </a:rPr>
              <a:t>drop </a:t>
            </a:r>
            <a:r>
              <a:rPr sz="1400" spc="-70" dirty="0">
                <a:latin typeface="Georgia"/>
                <a:cs typeface="Georgia"/>
              </a:rPr>
              <a:t>down</a:t>
            </a:r>
            <a:r>
              <a:rPr sz="1400" spc="-50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list.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45" dirty="0">
                <a:latin typeface="Georgia"/>
                <a:cs typeface="Georgia"/>
              </a:rPr>
              <a:t>Select </a:t>
            </a:r>
            <a:r>
              <a:rPr sz="1400" spc="-50" dirty="0">
                <a:latin typeface="Georgia"/>
                <a:cs typeface="Georgia"/>
              </a:rPr>
              <a:t>Default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70" dirty="0">
                <a:latin typeface="Georgia"/>
                <a:cs typeface="Georgia"/>
              </a:rPr>
              <a:t>Subnet</a:t>
            </a:r>
            <a:r>
              <a:rPr sz="1400" spc="165" dirty="0">
                <a:latin typeface="Georgia"/>
                <a:cs typeface="Georgia"/>
              </a:rPr>
              <a:t> </a:t>
            </a:r>
            <a:r>
              <a:rPr sz="1400" spc="-50" dirty="0">
                <a:latin typeface="Georgia"/>
                <a:cs typeface="Georgia"/>
              </a:rPr>
              <a:t>Group.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Choose </a:t>
            </a:r>
            <a:r>
              <a:rPr sz="1400" spc="-55" dirty="0">
                <a:latin typeface="Georgia"/>
                <a:cs typeface="Georgia"/>
              </a:rPr>
              <a:t>either </a:t>
            </a:r>
            <a:r>
              <a:rPr sz="1400" spc="-5" dirty="0">
                <a:latin typeface="Georgia"/>
                <a:cs typeface="Georgia"/>
              </a:rPr>
              <a:t>Yes </a:t>
            </a:r>
            <a:r>
              <a:rPr sz="1400" spc="-50" dirty="0">
                <a:latin typeface="Georgia"/>
                <a:cs typeface="Georgia"/>
              </a:rPr>
              <a:t>or </a:t>
            </a:r>
            <a:r>
              <a:rPr sz="1400" spc="-45" dirty="0">
                <a:latin typeface="Georgia"/>
                <a:cs typeface="Georgia"/>
              </a:rPr>
              <a:t>No </a:t>
            </a:r>
            <a:r>
              <a:rPr sz="1400" spc="-55" dirty="0">
                <a:latin typeface="Georgia"/>
                <a:cs typeface="Georgia"/>
              </a:rPr>
              <a:t>for </a:t>
            </a:r>
            <a:r>
              <a:rPr sz="1400" spc="-50" dirty="0">
                <a:latin typeface="Georgia"/>
                <a:cs typeface="Georgia"/>
              </a:rPr>
              <a:t>Public</a:t>
            </a:r>
            <a:r>
              <a:rPr sz="1400" spc="35" dirty="0">
                <a:latin typeface="Georgia"/>
                <a:cs typeface="Georgia"/>
              </a:rPr>
              <a:t> </a:t>
            </a:r>
            <a:r>
              <a:rPr sz="1400" spc="-55" dirty="0">
                <a:latin typeface="Georgia"/>
                <a:cs typeface="Georgia"/>
              </a:rPr>
              <a:t>accessibility.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Specify </a:t>
            </a:r>
            <a:r>
              <a:rPr sz="1400" spc="-90" dirty="0">
                <a:latin typeface="Georgia"/>
                <a:cs typeface="Georgia"/>
              </a:rPr>
              <a:t>an </a:t>
            </a:r>
            <a:r>
              <a:rPr sz="1400" spc="-40" dirty="0">
                <a:latin typeface="Georgia"/>
                <a:cs typeface="Georgia"/>
              </a:rPr>
              <a:t>Availability </a:t>
            </a:r>
            <a:r>
              <a:rPr sz="1400" spc="-50" dirty="0">
                <a:latin typeface="Georgia"/>
                <a:cs typeface="Georgia"/>
              </a:rPr>
              <a:t>Zone </a:t>
            </a:r>
            <a:r>
              <a:rPr sz="1400" spc="-75" dirty="0">
                <a:latin typeface="Georgia"/>
                <a:cs typeface="Georgia"/>
              </a:rPr>
              <a:t>from </a:t>
            </a:r>
            <a:r>
              <a:rPr sz="1400" spc="-60" dirty="0">
                <a:latin typeface="Georgia"/>
                <a:cs typeface="Georgia"/>
              </a:rPr>
              <a:t>the </a:t>
            </a:r>
            <a:r>
              <a:rPr sz="1400" spc="-70" dirty="0">
                <a:latin typeface="Georgia"/>
                <a:cs typeface="Georgia"/>
              </a:rPr>
              <a:t>drop-down</a:t>
            </a:r>
            <a:r>
              <a:rPr sz="1400" spc="-5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list.</a:t>
            </a:r>
            <a:endParaRPr sz="1400">
              <a:latin typeface="Georgia"/>
              <a:cs typeface="Georgia"/>
            </a:endParaRPr>
          </a:p>
          <a:p>
            <a:pPr marL="4692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400" spc="-60" dirty="0">
                <a:latin typeface="Georgia"/>
                <a:cs typeface="Georgia"/>
              </a:rPr>
              <a:t>Choose </a:t>
            </a:r>
            <a:r>
              <a:rPr sz="1400" spc="5" dirty="0">
                <a:latin typeface="Georgia"/>
                <a:cs typeface="Georgia"/>
              </a:rPr>
              <a:t>VPC </a:t>
            </a:r>
            <a:r>
              <a:rPr sz="1400" spc="-45" dirty="0">
                <a:latin typeface="Georgia"/>
                <a:cs typeface="Georgia"/>
              </a:rPr>
              <a:t>security </a:t>
            </a:r>
            <a:r>
              <a:rPr sz="1400" spc="-50" dirty="0">
                <a:latin typeface="Georgia"/>
                <a:cs typeface="Georgia"/>
              </a:rPr>
              <a:t>groups </a:t>
            </a:r>
            <a:r>
              <a:rPr sz="1400" spc="-80" dirty="0">
                <a:latin typeface="Georgia"/>
                <a:cs typeface="Georgia"/>
              </a:rPr>
              <a:t>from </a:t>
            </a:r>
            <a:r>
              <a:rPr sz="1400" spc="-60" dirty="0">
                <a:latin typeface="Georgia"/>
                <a:cs typeface="Georgia"/>
              </a:rPr>
              <a:t>the</a:t>
            </a:r>
            <a:r>
              <a:rPr sz="1400" spc="-15" dirty="0">
                <a:latin typeface="Georgia"/>
                <a:cs typeface="Georgia"/>
              </a:rPr>
              <a:t> </a:t>
            </a:r>
            <a:r>
              <a:rPr sz="1400" spc="-40" dirty="0">
                <a:latin typeface="Georgia"/>
                <a:cs typeface="Georgia"/>
              </a:rPr>
              <a:t>list.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344" y="1251000"/>
            <a:ext cx="6737350" cy="8156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1573</TotalTime>
  <Words>1109</Words>
  <Application>Microsoft Office PowerPoint</Application>
  <PresentationFormat>Custom</PresentationFormat>
  <Paragraphs>92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Godwill Ngwanah</cp:lastModifiedBy>
  <cp:revision>57</cp:revision>
  <dcterms:created xsi:type="dcterms:W3CDTF">2020-04-25T17:54:55Z</dcterms:created>
  <dcterms:modified xsi:type="dcterms:W3CDTF">2020-05-18T16:10:25Z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2020-04-25T00:00:00Z</vt:filetime>
  </property>
</Properties>
</file>